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96" r:id="rId5"/>
    <p:sldId id="272" r:id="rId6"/>
    <p:sldId id="281" r:id="rId7"/>
    <p:sldId id="278" r:id="rId8"/>
    <p:sldId id="294" r:id="rId9"/>
    <p:sldId id="268" r:id="rId10"/>
    <p:sldId id="271" r:id="rId11"/>
    <p:sldId id="269" r:id="rId12"/>
    <p:sldId id="270" r:id="rId13"/>
    <p:sldId id="273" r:id="rId14"/>
    <p:sldId id="288" r:id="rId15"/>
    <p:sldId id="289" r:id="rId16"/>
    <p:sldId id="290" r:id="rId17"/>
    <p:sldId id="291" r:id="rId18"/>
    <p:sldId id="292" r:id="rId19"/>
    <p:sldId id="274" r:id="rId20"/>
    <p:sldId id="275" r:id="rId21"/>
    <p:sldId id="284" r:id="rId22"/>
    <p:sldId id="285" r:id="rId23"/>
    <p:sldId id="286" r:id="rId24"/>
    <p:sldId id="283" r:id="rId25"/>
    <p:sldId id="293" r:id="rId26"/>
    <p:sldId id="259" r:id="rId27"/>
    <p:sldId id="260" r:id="rId28"/>
    <p:sldId id="277" r:id="rId29"/>
    <p:sldId id="261" r:id="rId30"/>
    <p:sldId id="262" r:id="rId31"/>
    <p:sldId id="263" r:id="rId32"/>
    <p:sldId id="264" r:id="rId33"/>
    <p:sldId id="266" r:id="rId34"/>
    <p:sldId id="267" r:id="rId35"/>
    <p:sldId id="29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4660"/>
  </p:normalViewPr>
  <p:slideViewPr>
    <p:cSldViewPr snapToGrid="0">
      <p:cViewPr varScale="1">
        <p:scale>
          <a:sx n="73" d="100"/>
          <a:sy n="73" d="100"/>
        </p:scale>
        <p:origin x="6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3-05T00:39:23.0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22597 16669 0,'25'0'125,"0"0"-94,272 0 141,-272 0-156,0 0 15,0 0 0,0 0-15,-1 0 0,1 0 15,0 0-15,0 0-1,0 0 1,24 0-1,-24 0 1,0 0 15,0 0-15,-1 0 31,1 0-32,0 0-15,0 0 32,0 0-17,-1 0-15,1 0 16,0 0 0,25 0-1,24 0 1,-49 0 15,0 0-15,-1 0-1,1 0 32,0 0-16,0 0-15,0 0 31,-1 0-16,1 0-31,0 0 16,0 0 15,25 0-15,-26 0-1,1 0 17,0 0-17,0 0 32,0 0 0,-1 0 0,1 0-16,0 0 16,0 0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3-05T00:39:26.8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23192 12204 0,'25'0'109,"25"0"-93,-1 0 0,51 25-16,-26-25 15,-24 0 1,-1 0-1,50 0 1,-74 0 15,0 0-15,49 0 0,-24 0-1,0 0 1,49 0-1,-49 0 1,-26 25 0,26-25-1,0 0 1,-26 0 15,1 0-15,0 0 15,0 0-31,0 0 31,-1 0-15,1 0 0,0 0 15,25 0-16,-26 0 1,26 0 0,-25 0-1,0 0 1,-1 0 0,1 0 15,0 0-16,0 0 1,0 0 15,-1 0 32,1 0-1,0 0 173,0 0-95,0 0-46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3-05T00:39:43.0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7665 8806 0,'0'0'0,"24"0"265,1 0-249,25 0 0,-25 0-1,24 0-15,-24 0 32,0 0-17,0 0 1,-1 0-1,1 0 17,0 0-32,0 0 15,0 0 1,0 0 0,-1 0-1,76 0 1,-76 0-1,1 0 1,25 0-16,-25 0 16,-1 24 15,1-24-15,0 0-1,25 0 16,-26 0-15,1 0 15,0 0-15,0 0 0,74 0-1,-25 0 1,-49 0-1,0 0 1,25 25-16,-26-25 16,1 0 15,0 0-15,0 0-1,0 0 16,-1 0-15,1 0 0,0 0 15,0 0-31,25 0 31,-26 0-15,26 0-1,-25 0 1,0 25 15,24-25-15,-24 0 0,0 0-1,0 0 1,-1 25-1,26-25 1,-25 0 15,0 0-15,-1 0 0,1 0-1,0 0 1,0 0-16,0 0 15,24 0 1,1 0 0,-25 0-1,-1 0 1,1 0 0,0 0 15,0 0 16,0 0-47,24 0 78,-24 0-63,0 0 1,0 0 15,-1 0 16,26 0-31,0 0 15,-25 0-15,-1 0-1,1 0 17,0 0-32,0 0 31,0 0 0,-1-25 16,1 25-31,0 0 46,0 0-15,0 0 0,-1 0-32,1 0 1,0 0 0,0 0-1,0 0 1,-1 0 0,1 0 15,0 0-16,0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3-05T00:41:34.3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9079 7169 0,'24'0'312,"1"0"-296,25 0 0,-25 0-1,24 0-15,1 0 16,-25 0 0,24 0-1,-24 0 1,49 0-1,-24 0 1,-25 0 0,49 0-1,1 0 1,-51 0 0,51 0 15,-26 0-16,-24 0 1,0 0-16,0 0 16,0 0-1,-1 0 1,1 0 0,0 0-1,0 0 1,0 0-1,24 0 1,26 0 0,-26 0-1,1 0 1,74 0 0,-74 0 15,-26 0-16,51 0 1,-26 0 0,-24 0-1,0 0-15,25 0 16,-1 0 0,-24 0-16,0 0 15,0 0 1,24 0-1,1 0 1,-1 0 0,-24 0 15,0 0-15,0 0 30,0 0-46,-1 0 16,1 0 15,0 0 1,0 0 311,0 0-327,24 0 15,1 0-15,0 0-1,49 0 1,-74 0 0,24 0-1,1 0 1,-1 0 0,1 0-1,24 0 1,-24 0-1,0 0 1,-1 0 0,26 0-16,-51 0 15,1 0 1,0 0 0,0 0-1,0 0 1,-1 0-1,1 0 1,0 0 0,25 0-1,-50 24 1,49-24 0,51 0-1,-51 0 1,1 0-1,49 0 1,-49 0 0,-26 0 15,26 0-15,-25 0-1,0 0 16,-1 0 1,1 0-1,0 0-15,0 0 15,0 0-16,-1 0-15,26 0 16,-25 0 0,24 0 15,-24 0-15,0 0-1,0 0 1,0 0 31,-1 0-16,1 0 16,0 0 0,0 0 31,0 0 16,0 0-48,-25-24-14,24 24 15,1 0-1,0 0 17,0-25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79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73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23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57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9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3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8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1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4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8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08B-E49E-46C0-B983-0696882E6653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57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8.png"/><Relationship Id="rId7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customXml" Target="../ink/ink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1098" y="4009254"/>
            <a:ext cx="9144000" cy="2387600"/>
          </a:xfrm>
        </p:spPr>
        <p:txBody>
          <a:bodyPr/>
          <a:lstStyle/>
          <a:p>
            <a:r>
              <a:rPr lang="en-US" dirty="0" smtClean="0"/>
              <a:t>US ELECTION CANDIDATE PREDICT &amp; ANALYSIS</a:t>
            </a:r>
            <a:endParaRPr lang="en-US" dirty="0"/>
          </a:p>
        </p:txBody>
      </p:sp>
      <p:pic>
        <p:nvPicPr>
          <p:cNvPr id="1028" name="Picture 4" descr="https://www.leap2040.eu/wp-content/uploads/2016/10/usa-elections-620x3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0" y="366713"/>
            <a:ext cx="5905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33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1663"/>
          </a:xfrm>
        </p:spPr>
        <p:txBody>
          <a:bodyPr/>
          <a:lstStyle/>
          <a:p>
            <a:r>
              <a:rPr lang="en-US" dirty="0" smtClean="0"/>
              <a:t>Democrat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760" y="1196788"/>
            <a:ext cx="8944927" cy="4237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554" y="5982789"/>
            <a:ext cx="6753463" cy="2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3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Republican based state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mayoritas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4480"/>
            <a:ext cx="10576826" cy="47481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1600" y="3043646"/>
            <a:ext cx="320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Background Ted Cruz yang </a:t>
            </a:r>
            <a:r>
              <a:rPr lang="en-US" dirty="0" err="1" smtClean="0"/>
              <a:t>merupakan</a:t>
            </a:r>
            <a:r>
              <a:rPr lang="en-US" dirty="0" smtClean="0"/>
              <a:t> senator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Texas, 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ia</a:t>
            </a:r>
            <a:r>
              <a:rPr lang="en-US" dirty="0" smtClean="0"/>
              <a:t> </a:t>
            </a:r>
            <a:r>
              <a:rPr lang="en-US" dirty="0" err="1" smtClean="0"/>
              <a:t>menang</a:t>
            </a:r>
            <a:r>
              <a:rPr lang="en-US" dirty="0" smtClean="0"/>
              <a:t> </a:t>
            </a:r>
            <a:r>
              <a:rPr lang="en-US" dirty="0" err="1" smtClean="0"/>
              <a:t>telak</a:t>
            </a:r>
            <a:r>
              <a:rPr lang="en-US" dirty="0" smtClean="0"/>
              <a:t> di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John Kasich </a:t>
            </a:r>
            <a:r>
              <a:rPr lang="en-US" dirty="0" err="1" smtClean="0"/>
              <a:t>mendapat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mayoritas</a:t>
            </a:r>
            <a:r>
              <a:rPr lang="en-US" dirty="0" smtClean="0"/>
              <a:t> di Ohio </a:t>
            </a:r>
            <a:r>
              <a:rPr lang="en-US" dirty="0" err="1" smtClean="0"/>
              <a:t>dibanding</a:t>
            </a:r>
            <a:r>
              <a:rPr lang="en-US" dirty="0" smtClean="0"/>
              <a:t> </a:t>
            </a:r>
            <a:r>
              <a:rPr lang="en-US" dirty="0" err="1" smtClean="0"/>
              <a:t>kandidat</a:t>
            </a:r>
            <a:r>
              <a:rPr lang="en-US" dirty="0" smtClean="0"/>
              <a:t> </a:t>
            </a:r>
            <a:r>
              <a:rPr lang="en-US" dirty="0" err="1" smtClean="0"/>
              <a:t>terkuat</a:t>
            </a:r>
            <a:r>
              <a:rPr lang="en-US" dirty="0" smtClean="0"/>
              <a:t>  lain </a:t>
            </a:r>
            <a:r>
              <a:rPr lang="en-US" dirty="0" err="1" smtClean="0"/>
              <a:t>dikarenakan</a:t>
            </a:r>
            <a:r>
              <a:rPr lang="en-US" dirty="0" smtClean="0"/>
              <a:t>  </a:t>
            </a:r>
            <a:r>
              <a:rPr lang="en-US" dirty="0" err="1" smtClean="0"/>
              <a:t>ia</a:t>
            </a:r>
            <a:r>
              <a:rPr lang="en-US" dirty="0" smtClean="0"/>
              <a:t> yang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menjabat</a:t>
            </a:r>
            <a:r>
              <a:rPr lang="en-US" dirty="0" smtClean="0"/>
              <a:t> </a:t>
            </a:r>
            <a:r>
              <a:rPr lang="en-US" dirty="0" err="1" smtClean="0"/>
              <a:t>Gubernur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Ohio.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4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7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Democrat </a:t>
            </a:r>
            <a:r>
              <a:rPr lang="en-US" dirty="0"/>
              <a:t>based state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mayoritas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3669"/>
            <a:ext cx="9946814" cy="47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9538"/>
          </a:xfrm>
        </p:spPr>
        <p:txBody>
          <a:bodyPr>
            <a:noAutofit/>
          </a:bodyPr>
          <a:lstStyle/>
          <a:p>
            <a:r>
              <a:rPr lang="en-US" sz="3200" dirty="0" smtClean="0"/>
              <a:t>Hillary Clinton</a:t>
            </a:r>
            <a:br>
              <a:rPr lang="en-US" sz="3200" dirty="0" smtClean="0"/>
            </a:br>
            <a:r>
              <a:rPr lang="en-US" sz="3200" dirty="0" smtClean="0"/>
              <a:t>percentage of White and Unemployment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219" y="1838688"/>
            <a:ext cx="8630089" cy="4351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17429" y="2939143"/>
            <a:ext cx="3213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Dari </a:t>
            </a:r>
            <a:r>
              <a:rPr lang="en-US" dirty="0" err="1" smtClean="0"/>
              <a:t>persebaran</a:t>
            </a:r>
            <a:r>
              <a:rPr lang="en-US" dirty="0" smtClean="0"/>
              <a:t> data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pemilih</a:t>
            </a:r>
            <a:r>
              <a:rPr lang="en-US" dirty="0" smtClean="0"/>
              <a:t> Hillary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mayoritas</a:t>
            </a:r>
            <a:r>
              <a:rPr lang="en-US" dirty="0" smtClean="0"/>
              <a:t> </a:t>
            </a:r>
            <a:r>
              <a:rPr lang="id-ID" dirty="0" smtClean="0"/>
              <a:t>dari golongan </a:t>
            </a:r>
            <a:r>
              <a:rPr lang="en-US" dirty="0" err="1" smtClean="0"/>
              <a:t>kulit</a:t>
            </a:r>
            <a:r>
              <a:rPr lang="en-US" dirty="0" smtClean="0"/>
              <a:t> </a:t>
            </a:r>
            <a:r>
              <a:rPr lang="en-US" dirty="0" err="1" smtClean="0"/>
              <a:t>putih</a:t>
            </a:r>
            <a:r>
              <a:rPr lang="id-ID" dirty="0" smtClean="0"/>
              <a:t> dan mempunyai </a:t>
            </a:r>
            <a:r>
              <a:rPr lang="id-ID" dirty="0"/>
              <a:t>p</a:t>
            </a:r>
            <a:r>
              <a:rPr lang="id-ID" dirty="0" smtClean="0"/>
              <a:t>erkerjaan atau tidak sedang menganggur(Unemployment).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12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65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Hillary Clinton</a:t>
            </a:r>
            <a:br>
              <a:rPr lang="en-US" dirty="0" smtClean="0"/>
            </a:br>
            <a:r>
              <a:rPr lang="en-US" sz="3600" dirty="0"/>
              <a:t>percentage of </a:t>
            </a:r>
            <a:r>
              <a:rPr lang="en-US" sz="3600" dirty="0" smtClean="0"/>
              <a:t>White vs Female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250" y="1690688"/>
            <a:ext cx="8152047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48058" y="2989194"/>
            <a:ext cx="30436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Pemilih Hillary juga mayoritas berasal dari wanita berkulit putih. Namun kisaran pemilih wanita tidak lebih dari 52 persen.</a:t>
            </a:r>
          </a:p>
        </p:txBody>
      </p:sp>
    </p:spTree>
    <p:extLst>
      <p:ext uri="{BB962C8B-B14F-4D97-AF65-F5344CB8AC3E}">
        <p14:creationId xmlns:p14="http://schemas.microsoft.com/office/powerpoint/2010/main" val="173010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26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Hillary Clinton</a:t>
            </a:r>
            <a:br>
              <a:rPr lang="en-US" dirty="0" smtClean="0"/>
            </a:br>
            <a:r>
              <a:rPr lang="en-US" sz="3600" dirty="0" smtClean="0"/>
              <a:t>Bachelors and Income based State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89" y="2013416"/>
            <a:ext cx="8639220" cy="4152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1369" y="2952206"/>
            <a:ext cx="3050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Kelompok</a:t>
            </a:r>
            <a:r>
              <a:rPr lang="en-US" dirty="0" smtClean="0"/>
              <a:t> </a:t>
            </a:r>
            <a:r>
              <a:rPr lang="id-ID" dirty="0" smtClean="0"/>
              <a:t>berpendidikan dan tergolong kelompok </a:t>
            </a:r>
            <a:r>
              <a:rPr lang="en-US" dirty="0" smtClean="0"/>
              <a:t>Middle Class </a:t>
            </a:r>
            <a:r>
              <a:rPr lang="id-ID" dirty="0" smtClean="0"/>
              <a:t>pemilih</a:t>
            </a:r>
            <a:r>
              <a:rPr lang="en-US" dirty="0" smtClean="0"/>
              <a:t> Hillary </a:t>
            </a:r>
            <a:r>
              <a:rPr lang="id-ID" dirty="0" smtClean="0"/>
              <a:t>berhasil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terbesar</a:t>
            </a:r>
            <a:r>
              <a:rPr lang="en-US" dirty="0" smtClean="0"/>
              <a:t> di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new jersey, Maryland, </a:t>
            </a:r>
            <a:r>
              <a:rPr lang="en-US" dirty="0" err="1" smtClean="0"/>
              <a:t>dan</a:t>
            </a:r>
            <a:r>
              <a:rPr lang="en-US" dirty="0" smtClean="0"/>
              <a:t> Connecticut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Donald Trump</a:t>
            </a:r>
            <a:br>
              <a:rPr lang="en-US" dirty="0" smtClean="0"/>
            </a:br>
            <a:r>
              <a:rPr lang="en-US" sz="3200" dirty="0" smtClean="0"/>
              <a:t>Percentage of White and Female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74" y="1981157"/>
            <a:ext cx="9297698" cy="4515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52073" y="2946235"/>
            <a:ext cx="2439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Wanita berkulit Putih juga mayoritas memilih </a:t>
            </a:r>
            <a:r>
              <a:rPr lang="en-US" dirty="0" smtClean="0"/>
              <a:t>Trump</a:t>
            </a:r>
            <a:r>
              <a:rPr lang="id-ID" dirty="0" smtClean="0"/>
              <a:t>, namun masih imbang dengan pemilih Hillary dikelompok wanita berkulit putih</a:t>
            </a:r>
            <a:r>
              <a:rPr lang="en-US" dirty="0" smtClean="0"/>
              <a:t> </a:t>
            </a:r>
            <a:r>
              <a:rPr lang="id-ID" dirty="0" smtClean="0"/>
              <a:t>diangka</a:t>
            </a:r>
            <a:r>
              <a:rPr lang="en-US" dirty="0" smtClean="0"/>
              <a:t> 50%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1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Donald Trump</a:t>
            </a:r>
            <a:br>
              <a:rPr lang="en-US" dirty="0" smtClean="0"/>
            </a:br>
            <a:r>
              <a:rPr lang="en-US" dirty="0" smtClean="0"/>
              <a:t>Percentage of White vs Latino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1" y="1879106"/>
            <a:ext cx="8598006" cy="44583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74184" y="2397033"/>
            <a:ext cx="30218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Secara etnis </a:t>
            </a:r>
            <a:r>
              <a:rPr lang="id-ID" dirty="0"/>
              <a:t>p</a:t>
            </a:r>
            <a:r>
              <a:rPr lang="en-US" dirty="0" err="1" smtClean="0"/>
              <a:t>emilih</a:t>
            </a:r>
            <a:r>
              <a:rPr lang="en-US" dirty="0" smtClean="0"/>
              <a:t> Donald Trump </a:t>
            </a:r>
            <a:r>
              <a:rPr lang="id-ID" dirty="0" smtClean="0"/>
              <a:t>mayoritas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kalangan</a:t>
            </a:r>
            <a:r>
              <a:rPr lang="en-US" dirty="0" smtClean="0"/>
              <a:t> </a:t>
            </a:r>
            <a:r>
              <a:rPr lang="en-US" dirty="0" err="1" smtClean="0"/>
              <a:t>ku</a:t>
            </a:r>
            <a:r>
              <a:rPr lang="id-ID" dirty="0" smtClean="0"/>
              <a:t>l</a:t>
            </a:r>
            <a:r>
              <a:rPr lang="en-US" dirty="0" smtClean="0"/>
              <a:t>it </a:t>
            </a:r>
            <a:r>
              <a:rPr lang="en-US" dirty="0" err="1" smtClean="0"/>
              <a:t>putih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tersebar</a:t>
            </a:r>
            <a:r>
              <a:rPr lang="en-US" dirty="0" smtClean="0"/>
              <a:t> </a:t>
            </a:r>
            <a:r>
              <a:rPr lang="id-ID" dirty="0" smtClean="0"/>
              <a:t>rata </a:t>
            </a:r>
            <a:r>
              <a:rPr lang="en-US" dirty="0" err="1" smtClean="0"/>
              <a:t>disetiap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Namun</a:t>
            </a:r>
            <a:r>
              <a:rPr lang="en-US" dirty="0" smtClean="0"/>
              <a:t>, </a:t>
            </a:r>
            <a:r>
              <a:rPr lang="en-US" dirty="0" err="1" smtClean="0"/>
              <a:t>etnis</a:t>
            </a:r>
            <a:r>
              <a:rPr lang="en-US" dirty="0" smtClean="0"/>
              <a:t> Hispanic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kantong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terbesar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berada</a:t>
            </a:r>
            <a:r>
              <a:rPr lang="en-US" dirty="0" smtClean="0"/>
              <a:t> di California </a:t>
            </a:r>
            <a:r>
              <a:rPr lang="en-US" dirty="0" err="1" smtClean="0"/>
              <a:t>dan</a:t>
            </a:r>
            <a:r>
              <a:rPr lang="en-US" dirty="0" smtClean="0"/>
              <a:t> New Mexico </a:t>
            </a:r>
            <a:r>
              <a:rPr lang="en-US" dirty="0" err="1" smtClean="0"/>
              <a:t>sekitar</a:t>
            </a:r>
            <a:r>
              <a:rPr lang="en-US" dirty="0" smtClean="0"/>
              <a:t> 40%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4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Donald Trump</a:t>
            </a:r>
            <a:br>
              <a:rPr lang="en-US" dirty="0" smtClean="0"/>
            </a:br>
            <a:r>
              <a:rPr lang="en-US" sz="3200" dirty="0" smtClean="0"/>
              <a:t>Percentage of White and Unemployment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38" y="2133291"/>
            <a:ext cx="9364382" cy="44202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94420" y="2756263"/>
            <a:ext cx="2197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Pemilih Donald Trump juga berasal dari kelompok kulit putih dan mempunyai perkerjaan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rmAutofit fontScale="90000"/>
          </a:bodyPr>
          <a:lstStyle/>
          <a:p>
            <a:r>
              <a:rPr lang="en-US" dirty="0"/>
              <a:t>Fraction of Votes by </a:t>
            </a:r>
            <a:r>
              <a:rPr lang="en-US" dirty="0" smtClean="0"/>
              <a:t>State</a:t>
            </a:r>
            <a:br>
              <a:rPr lang="en-US" dirty="0" smtClean="0"/>
            </a:br>
            <a:r>
              <a:rPr lang="en-US" sz="2200" b="1" dirty="0" smtClean="0"/>
              <a:t>based </a:t>
            </a:r>
            <a:r>
              <a:rPr lang="en-US" sz="2200" b="1" dirty="0"/>
              <a:t>on income, </a:t>
            </a:r>
            <a:r>
              <a:rPr lang="en-US" sz="2200" b="1" dirty="0" smtClean="0"/>
              <a:t>Education, and ethnicity: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60" y="1530929"/>
            <a:ext cx="8828080" cy="494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7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InterMezzo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2200" dirty="0" smtClean="0"/>
              <a:t>Amerika </a:t>
            </a:r>
            <a:r>
              <a:rPr lang="en-US" sz="2200" dirty="0" err="1"/>
              <a:t>Serikat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negara</a:t>
            </a:r>
            <a:r>
              <a:rPr lang="en-US" sz="2200" dirty="0"/>
              <a:t> </a:t>
            </a:r>
            <a:r>
              <a:rPr lang="en-US" sz="2200" dirty="0" err="1"/>
              <a:t>demokrasi</a:t>
            </a:r>
            <a:r>
              <a:rPr lang="en-US" sz="2200" dirty="0"/>
              <a:t> yang </a:t>
            </a:r>
            <a:r>
              <a:rPr lang="en-US" sz="2200" dirty="0" err="1"/>
              <a:t>representatif</a:t>
            </a:r>
            <a:r>
              <a:rPr lang="en-US" sz="2200" dirty="0"/>
              <a:t> </a:t>
            </a:r>
            <a:r>
              <a:rPr lang="en-US" sz="2200" dirty="0" err="1"/>
              <a:t>sejak</a:t>
            </a:r>
            <a:r>
              <a:rPr lang="en-US" sz="2200" dirty="0"/>
              <a:t> </a:t>
            </a:r>
            <a:r>
              <a:rPr lang="en-US" sz="2200" dirty="0" err="1"/>
              <a:t>pengesahan</a:t>
            </a:r>
            <a:r>
              <a:rPr lang="en-US" sz="2200" dirty="0"/>
              <a:t> </a:t>
            </a:r>
            <a:r>
              <a:rPr lang="en-US" sz="2200" dirty="0" err="1"/>
              <a:t>Konstitusi</a:t>
            </a:r>
            <a:r>
              <a:rPr lang="en-US" sz="2200" dirty="0"/>
              <a:t> Amerika </a:t>
            </a:r>
            <a:r>
              <a:rPr lang="en-US" sz="2200" dirty="0" err="1"/>
              <a:t>Serikat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tahun</a:t>
            </a:r>
            <a:r>
              <a:rPr lang="en-US" sz="2200" dirty="0"/>
              <a:t> 1787, </a:t>
            </a:r>
            <a:r>
              <a:rPr lang="en-US" sz="2200" dirty="0" err="1"/>
              <a:t>Walaupun</a:t>
            </a:r>
            <a:r>
              <a:rPr lang="en-US" sz="2200" dirty="0"/>
              <a:t> </a:t>
            </a:r>
            <a:r>
              <a:rPr lang="en-US" sz="2200" dirty="0" err="1"/>
              <a:t>tradisi</a:t>
            </a:r>
            <a:r>
              <a:rPr lang="en-US" sz="2200" dirty="0"/>
              <a:t> </a:t>
            </a:r>
            <a:r>
              <a:rPr lang="en-US" sz="2200" dirty="0" err="1"/>
              <a:t>pemilihan</a:t>
            </a:r>
            <a:r>
              <a:rPr lang="en-US" sz="2200" dirty="0"/>
              <a:t> </a:t>
            </a:r>
            <a:r>
              <a:rPr lang="en-US" sz="2200" dirty="0" err="1"/>
              <a:t>sudah</a:t>
            </a:r>
            <a:r>
              <a:rPr lang="en-US" sz="2200" dirty="0"/>
              <a:t> </a:t>
            </a:r>
            <a:r>
              <a:rPr lang="en-US" sz="2200" dirty="0" err="1"/>
              <a:t>ada</a:t>
            </a:r>
            <a:r>
              <a:rPr lang="en-US" sz="2200" dirty="0"/>
              <a:t> </a:t>
            </a:r>
            <a:r>
              <a:rPr lang="en-US" sz="2200" dirty="0" err="1"/>
              <a:t>selama</a:t>
            </a:r>
            <a:r>
              <a:rPr lang="en-US" sz="2200" dirty="0"/>
              <a:t> era </a:t>
            </a:r>
            <a:r>
              <a:rPr lang="en-US" sz="2200" dirty="0" err="1"/>
              <a:t>kolonial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dipengaruhi</a:t>
            </a:r>
            <a:r>
              <a:rPr lang="en-US" sz="2200" dirty="0"/>
              <a:t> </a:t>
            </a:r>
            <a:r>
              <a:rPr lang="en-US" sz="2200" dirty="0" err="1"/>
              <a:t>oleh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Inggris</a:t>
            </a:r>
            <a:r>
              <a:rPr lang="en-US" sz="2200" dirty="0"/>
              <a:t>. Proses </a:t>
            </a:r>
            <a:r>
              <a:rPr lang="en-US" sz="2200" dirty="0" err="1"/>
              <a:t>pemilihan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masa Amerika modern </a:t>
            </a:r>
            <a:r>
              <a:rPr lang="en-US" sz="2200" dirty="0" err="1"/>
              <a:t>berlangsung</a:t>
            </a:r>
            <a:r>
              <a:rPr lang="en-US" sz="2200" dirty="0"/>
              <a:t> di </a:t>
            </a:r>
            <a:r>
              <a:rPr lang="en-US" sz="2200" dirty="0" err="1"/>
              <a:t>tingkat</a:t>
            </a:r>
            <a:r>
              <a:rPr lang="en-US" sz="2200" dirty="0"/>
              <a:t> federal, </a:t>
            </a:r>
            <a:r>
              <a:rPr lang="en-US" sz="2200" dirty="0" err="1"/>
              <a:t>negara</a:t>
            </a:r>
            <a:r>
              <a:rPr lang="en-US" sz="2200" dirty="0"/>
              <a:t> </a:t>
            </a:r>
            <a:r>
              <a:rPr lang="en-US" sz="2200" dirty="0" err="1"/>
              <a:t>bagian</a:t>
            </a:r>
            <a:r>
              <a:rPr lang="en-US" sz="2200" dirty="0"/>
              <a:t>,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lokal</a:t>
            </a:r>
            <a:r>
              <a:rPr lang="en-US" sz="2200" dirty="0"/>
              <a:t>. </a:t>
            </a:r>
            <a:r>
              <a:rPr lang="en-US" sz="2200" dirty="0" err="1"/>
              <a:t>Pemerintah</a:t>
            </a:r>
            <a:r>
              <a:rPr lang="en-US" sz="2200" dirty="0"/>
              <a:t> </a:t>
            </a:r>
            <a:r>
              <a:rPr lang="en-US" sz="2200" dirty="0" err="1"/>
              <a:t>menjamin</a:t>
            </a:r>
            <a:r>
              <a:rPr lang="en-US" sz="2200" dirty="0"/>
              <a:t> </a:t>
            </a:r>
            <a:r>
              <a:rPr lang="en-US" sz="2200" dirty="0" err="1"/>
              <a:t>hak</a:t>
            </a:r>
            <a:r>
              <a:rPr lang="en-US" sz="2200" dirty="0"/>
              <a:t> </a:t>
            </a:r>
            <a:r>
              <a:rPr lang="en-US" sz="2200" dirty="0" err="1"/>
              <a:t>pilih</a:t>
            </a:r>
            <a:r>
              <a:rPr lang="en-US" sz="2200" dirty="0"/>
              <a:t> </a:t>
            </a:r>
            <a:r>
              <a:rPr lang="en-US" sz="2200" dirty="0" err="1"/>
              <a:t>bagi</a:t>
            </a:r>
            <a:r>
              <a:rPr lang="en-US" sz="2200" dirty="0"/>
              <a:t> </a:t>
            </a:r>
            <a:r>
              <a:rPr lang="en-US" sz="2200" dirty="0" err="1"/>
              <a:t>semua</a:t>
            </a:r>
            <a:r>
              <a:rPr lang="en-US" sz="2200" dirty="0"/>
              <a:t> </a:t>
            </a:r>
            <a:r>
              <a:rPr lang="en-US" sz="2200" dirty="0" err="1"/>
              <a:t>warga</a:t>
            </a:r>
            <a:r>
              <a:rPr lang="en-US" sz="2200" dirty="0"/>
              <a:t> </a:t>
            </a:r>
            <a:r>
              <a:rPr lang="en-US" sz="2200" dirty="0" err="1"/>
              <a:t>negara</a:t>
            </a:r>
            <a:r>
              <a:rPr lang="en-US" sz="2200" dirty="0"/>
              <a:t> Amerika yang </a:t>
            </a:r>
            <a:r>
              <a:rPr lang="en-US" sz="2200" dirty="0" err="1"/>
              <a:t>berusia</a:t>
            </a:r>
            <a:r>
              <a:rPr lang="en-US" sz="2200" dirty="0"/>
              <a:t> 18 </a:t>
            </a:r>
            <a:r>
              <a:rPr lang="en-US" sz="2200" dirty="0" err="1"/>
              <a:t>tahun</a:t>
            </a:r>
            <a:r>
              <a:rPr lang="en-US" sz="2200" dirty="0"/>
              <a:t> </a:t>
            </a:r>
            <a:r>
              <a:rPr lang="en-US" sz="2200" dirty="0" err="1"/>
              <a:t>ke</a:t>
            </a:r>
            <a:r>
              <a:rPr lang="en-US" sz="2200" dirty="0"/>
              <a:t> </a:t>
            </a:r>
            <a:r>
              <a:rPr lang="en-US" sz="2200" dirty="0" err="1" smtClean="0"/>
              <a:t>atas</a:t>
            </a:r>
            <a:r>
              <a:rPr lang="en-US" sz="2200" dirty="0" smtClean="0"/>
              <a:t>.</a:t>
            </a:r>
            <a:endParaRPr lang="en-US" sz="2100" dirty="0" smtClean="0"/>
          </a:p>
          <a:p>
            <a:pPr algn="just"/>
            <a:r>
              <a:rPr lang="en-US" sz="2100" dirty="0" err="1" smtClean="0"/>
              <a:t>Pilpres</a:t>
            </a:r>
            <a:r>
              <a:rPr lang="en-US" sz="2100" dirty="0" smtClean="0"/>
              <a:t> </a:t>
            </a:r>
            <a:r>
              <a:rPr lang="en-US" sz="2100" dirty="0" err="1" smtClean="0"/>
              <a:t>menggunakan</a:t>
            </a:r>
            <a:r>
              <a:rPr lang="en-US" sz="2100" dirty="0" smtClean="0"/>
              <a:t> </a:t>
            </a:r>
            <a:r>
              <a:rPr lang="en-US" sz="2100" dirty="0" err="1" smtClean="0"/>
              <a:t>sistem</a:t>
            </a:r>
            <a:r>
              <a:rPr lang="en-US" sz="2100" dirty="0" smtClean="0"/>
              <a:t> yang </a:t>
            </a:r>
            <a:r>
              <a:rPr lang="en-US" sz="2100" dirty="0" err="1" smtClean="0"/>
              <a:t>biasa</a:t>
            </a:r>
            <a:r>
              <a:rPr lang="en-US" sz="2100" dirty="0" smtClean="0"/>
              <a:t> </a:t>
            </a:r>
            <a:r>
              <a:rPr lang="en-US" sz="2100" dirty="0" err="1" smtClean="0"/>
              <a:t>disebut</a:t>
            </a:r>
            <a:r>
              <a:rPr lang="en-US" sz="2100" dirty="0" smtClean="0"/>
              <a:t> electoral college yang </a:t>
            </a:r>
            <a:r>
              <a:rPr lang="en-US" sz="2100" dirty="0" err="1" smtClean="0"/>
              <a:t>pada</a:t>
            </a:r>
            <a:r>
              <a:rPr lang="en-US" sz="2100" dirty="0" smtClean="0"/>
              <a:t> </a:t>
            </a:r>
            <a:r>
              <a:rPr lang="en-US" sz="2100" dirty="0" err="1" smtClean="0"/>
              <a:t>intinya</a:t>
            </a:r>
            <a:r>
              <a:rPr lang="en-US" sz="2100" dirty="0" smtClean="0"/>
              <a:t> </a:t>
            </a:r>
            <a:r>
              <a:rPr lang="en-US" sz="2100" dirty="0" err="1" smtClean="0"/>
              <a:t>adalah</a:t>
            </a:r>
            <a:r>
              <a:rPr lang="en-US" sz="2100" dirty="0" smtClean="0"/>
              <a:t> </a:t>
            </a:r>
            <a:r>
              <a:rPr lang="en-US" sz="2100" dirty="0" err="1" smtClean="0"/>
              <a:t>sekelompok</a:t>
            </a:r>
            <a:r>
              <a:rPr lang="en-US" sz="2100" dirty="0" smtClean="0"/>
              <a:t> orang yang </a:t>
            </a:r>
            <a:r>
              <a:rPr lang="en-US" sz="2100" dirty="0" err="1" smtClean="0"/>
              <a:t>memilih</a:t>
            </a:r>
            <a:r>
              <a:rPr lang="en-US" sz="2100" dirty="0" smtClean="0"/>
              <a:t> </a:t>
            </a:r>
            <a:r>
              <a:rPr lang="en-US" sz="2100" dirty="0" err="1" smtClean="0"/>
              <a:t>pemenang</a:t>
            </a:r>
            <a:r>
              <a:rPr lang="en-US" sz="2100" dirty="0" smtClean="0"/>
              <a:t>. </a:t>
            </a:r>
            <a:r>
              <a:rPr lang="en-US" sz="2100" dirty="0" err="1" smtClean="0"/>
              <a:t>Jumlahnya</a:t>
            </a:r>
            <a:r>
              <a:rPr lang="en-US" sz="2100" dirty="0" smtClean="0"/>
              <a:t> 538 </a:t>
            </a:r>
            <a:r>
              <a:rPr lang="en-US" sz="2100" dirty="0" err="1" smtClean="0"/>
              <a:t>dan</a:t>
            </a:r>
            <a:r>
              <a:rPr lang="en-US" sz="2100" dirty="0" smtClean="0"/>
              <a:t> </a:t>
            </a:r>
            <a:r>
              <a:rPr lang="en-US" sz="2100" dirty="0" err="1" smtClean="0"/>
              <a:t>untuk</a:t>
            </a:r>
            <a:r>
              <a:rPr lang="en-US" sz="2100" dirty="0" smtClean="0"/>
              <a:t> </a:t>
            </a:r>
            <a:r>
              <a:rPr lang="en-US" sz="2100" dirty="0" err="1" smtClean="0"/>
              <a:t>menjadi</a:t>
            </a:r>
            <a:r>
              <a:rPr lang="en-US" sz="2100" dirty="0" smtClean="0"/>
              <a:t> </a:t>
            </a:r>
            <a:r>
              <a:rPr lang="en-US" sz="2100" dirty="0" err="1" smtClean="0"/>
              <a:t>presiden</a:t>
            </a:r>
            <a:r>
              <a:rPr lang="en-US" sz="2100" dirty="0" smtClean="0"/>
              <a:t> </a:t>
            </a:r>
            <a:r>
              <a:rPr lang="en-US" sz="2100" dirty="0" err="1" smtClean="0"/>
              <a:t>seorang</a:t>
            </a:r>
            <a:r>
              <a:rPr lang="en-US" sz="2100" dirty="0" smtClean="0"/>
              <a:t> </a:t>
            </a:r>
            <a:r>
              <a:rPr lang="en-US" sz="2100" dirty="0" err="1" smtClean="0"/>
              <a:t>calon</a:t>
            </a:r>
            <a:r>
              <a:rPr lang="en-US" sz="2100" dirty="0" smtClean="0"/>
              <a:t> </a:t>
            </a:r>
            <a:r>
              <a:rPr lang="en-US" sz="2100" dirty="0" err="1" smtClean="0"/>
              <a:t>harus</a:t>
            </a:r>
            <a:r>
              <a:rPr lang="en-US" sz="2100" dirty="0" smtClean="0"/>
              <a:t> </a:t>
            </a:r>
            <a:r>
              <a:rPr lang="en-US" sz="2100" dirty="0" err="1" smtClean="0"/>
              <a:t>mendapatkan</a:t>
            </a:r>
            <a:r>
              <a:rPr lang="en-US" sz="2100" dirty="0" smtClean="0"/>
              <a:t> </a:t>
            </a:r>
            <a:r>
              <a:rPr lang="en-US" sz="2100" dirty="0" err="1" smtClean="0"/>
              <a:t>setidaknya</a:t>
            </a:r>
            <a:r>
              <a:rPr lang="en-US" sz="2100" dirty="0" smtClean="0"/>
              <a:t> 270.</a:t>
            </a:r>
          </a:p>
          <a:p>
            <a:pPr algn="just"/>
            <a:r>
              <a:rPr lang="en-US" sz="2100" dirty="0" err="1" smtClean="0"/>
              <a:t>Setiap</a:t>
            </a:r>
            <a:r>
              <a:rPr lang="en-US" sz="2100" dirty="0" smtClean="0"/>
              <a:t> </a:t>
            </a:r>
            <a:r>
              <a:rPr lang="en-US" sz="2100" dirty="0" err="1"/>
              <a:t>negara</a:t>
            </a:r>
            <a:r>
              <a:rPr lang="en-US" sz="2100" dirty="0"/>
              <a:t> </a:t>
            </a:r>
            <a:r>
              <a:rPr lang="en-US" sz="2100" dirty="0" err="1"/>
              <a:t>bagian</a:t>
            </a:r>
            <a:r>
              <a:rPr lang="en-US" sz="2100" dirty="0"/>
              <a:t> </a:t>
            </a:r>
            <a:r>
              <a:rPr lang="en-US" sz="2100" dirty="0" err="1"/>
              <a:t>punya</a:t>
            </a:r>
            <a:r>
              <a:rPr lang="en-US" sz="2100" dirty="0"/>
              <a:t> </a:t>
            </a:r>
            <a:r>
              <a:rPr lang="en-US" sz="2100" dirty="0" err="1"/>
              <a:t>jumlah</a:t>
            </a:r>
            <a:r>
              <a:rPr lang="en-US" sz="2100" dirty="0"/>
              <a:t> 'elector' yang </a:t>
            </a:r>
            <a:r>
              <a:rPr lang="en-US" sz="2100" dirty="0" err="1"/>
              <a:t>didasarkan</a:t>
            </a:r>
            <a:r>
              <a:rPr lang="en-US" sz="2100" dirty="0"/>
              <a:t> </a:t>
            </a:r>
            <a:r>
              <a:rPr lang="en-US" sz="2100" dirty="0" err="1"/>
              <a:t>pada</a:t>
            </a:r>
            <a:r>
              <a:rPr lang="en-US" sz="2100" dirty="0"/>
              <a:t> </a:t>
            </a:r>
            <a:r>
              <a:rPr lang="en-US" sz="2100" dirty="0" err="1"/>
              <a:t>populasi</a:t>
            </a:r>
            <a:r>
              <a:rPr lang="en-US" sz="2100" dirty="0"/>
              <a:t>. </a:t>
            </a:r>
            <a:r>
              <a:rPr lang="en-US" sz="2100" dirty="0" err="1"/>
              <a:t>Ketika</a:t>
            </a:r>
            <a:r>
              <a:rPr lang="en-US" sz="2100" dirty="0"/>
              <a:t> </a:t>
            </a:r>
            <a:r>
              <a:rPr lang="en-US" sz="2100" dirty="0" err="1"/>
              <a:t>seseorang</a:t>
            </a:r>
            <a:r>
              <a:rPr lang="en-US" sz="2100" dirty="0"/>
              <a:t> </a:t>
            </a:r>
            <a:r>
              <a:rPr lang="en-US" sz="2100" dirty="0" err="1"/>
              <a:t>mencoblos</a:t>
            </a:r>
            <a:r>
              <a:rPr lang="en-US" sz="2100" dirty="0"/>
              <a:t>, </a:t>
            </a:r>
            <a:r>
              <a:rPr lang="en-US" sz="2100" dirty="0" err="1"/>
              <a:t>sebenarnya</a:t>
            </a:r>
            <a:r>
              <a:rPr lang="en-US" sz="2100" dirty="0"/>
              <a:t> yang </a:t>
            </a:r>
            <a:r>
              <a:rPr lang="en-US" sz="2100" dirty="0" err="1"/>
              <a:t>mereka</a:t>
            </a:r>
            <a:r>
              <a:rPr lang="en-US" sz="2100" dirty="0"/>
              <a:t> </a:t>
            </a:r>
            <a:r>
              <a:rPr lang="en-US" sz="2100" dirty="0" err="1"/>
              <a:t>pilih</a:t>
            </a:r>
            <a:r>
              <a:rPr lang="en-US" sz="2100" dirty="0"/>
              <a:t> </a:t>
            </a:r>
            <a:r>
              <a:rPr lang="en-US" sz="2100" dirty="0" err="1"/>
              <a:t>adalah</a:t>
            </a:r>
            <a:r>
              <a:rPr lang="en-US" sz="2100" dirty="0"/>
              <a:t> elector </a:t>
            </a:r>
            <a:r>
              <a:rPr lang="en-US" sz="2100" dirty="0" err="1"/>
              <a:t>ini</a:t>
            </a:r>
            <a:r>
              <a:rPr lang="en-US" sz="2100" dirty="0"/>
              <a:t>. Elector </a:t>
            </a:r>
            <a:r>
              <a:rPr lang="en-US" sz="2100" dirty="0" err="1"/>
              <a:t>ini</a:t>
            </a:r>
            <a:r>
              <a:rPr lang="en-US" sz="2100" dirty="0"/>
              <a:t> </a:t>
            </a:r>
            <a:r>
              <a:rPr lang="en-US" sz="2100" dirty="0" err="1"/>
              <a:t>sudah</a:t>
            </a:r>
            <a:r>
              <a:rPr lang="en-US" sz="2100" dirty="0"/>
              <a:t> </a:t>
            </a:r>
            <a:r>
              <a:rPr lang="en-US" sz="2100" dirty="0" err="1"/>
              <a:t>diketahui</a:t>
            </a:r>
            <a:r>
              <a:rPr lang="en-US" sz="2100" dirty="0"/>
              <a:t> </a:t>
            </a:r>
            <a:r>
              <a:rPr lang="en-US" sz="2100" dirty="0" err="1"/>
              <a:t>posisinya</a:t>
            </a:r>
            <a:r>
              <a:rPr lang="en-US" sz="2100" dirty="0"/>
              <a:t>, </a:t>
            </a:r>
            <a:r>
              <a:rPr lang="en-US" sz="2100" dirty="0" err="1"/>
              <a:t>apakah</a:t>
            </a:r>
            <a:r>
              <a:rPr lang="en-US" sz="2100" dirty="0"/>
              <a:t> </a:t>
            </a:r>
            <a:r>
              <a:rPr lang="en-US" sz="2100" dirty="0" err="1"/>
              <a:t>akan</a:t>
            </a:r>
            <a:r>
              <a:rPr lang="en-US" sz="2100" dirty="0"/>
              <a:t> </a:t>
            </a:r>
            <a:r>
              <a:rPr lang="en-US" sz="2100" dirty="0" err="1"/>
              <a:t>memilih</a:t>
            </a:r>
            <a:r>
              <a:rPr lang="en-US" sz="2100" dirty="0"/>
              <a:t> Clinton </a:t>
            </a:r>
            <a:r>
              <a:rPr lang="en-US" sz="2100" dirty="0" err="1"/>
              <a:t>atau</a:t>
            </a:r>
            <a:r>
              <a:rPr lang="en-US" sz="2100" dirty="0"/>
              <a:t> Trump</a:t>
            </a:r>
            <a:r>
              <a:rPr lang="en-US" sz="2100" dirty="0" smtClean="0"/>
              <a:t>.</a:t>
            </a:r>
            <a:endParaRPr lang="en-US" sz="2100" dirty="0"/>
          </a:p>
          <a:p>
            <a:pPr algn="just"/>
            <a:r>
              <a:rPr lang="en-US" sz="2100" dirty="0"/>
              <a:t>Yang </a:t>
            </a:r>
            <a:r>
              <a:rPr lang="en-US" sz="2100" dirty="0" err="1"/>
              <a:t>menarik</a:t>
            </a:r>
            <a:r>
              <a:rPr lang="en-US" sz="2100" dirty="0"/>
              <a:t> </a:t>
            </a:r>
            <a:r>
              <a:rPr lang="en-US" sz="2100" dirty="0" err="1"/>
              <a:t>adalah</a:t>
            </a:r>
            <a:r>
              <a:rPr lang="en-US" sz="2100" dirty="0"/>
              <a:t>, di </a:t>
            </a:r>
            <a:r>
              <a:rPr lang="en-US" sz="2100" dirty="0" err="1"/>
              <a:t>hampir</a:t>
            </a:r>
            <a:r>
              <a:rPr lang="en-US" sz="2100" dirty="0"/>
              <a:t> </a:t>
            </a:r>
            <a:r>
              <a:rPr lang="en-US" sz="2100" dirty="0" err="1"/>
              <a:t>semua</a:t>
            </a:r>
            <a:r>
              <a:rPr lang="en-US" sz="2100" dirty="0"/>
              <a:t> </a:t>
            </a:r>
            <a:r>
              <a:rPr lang="en-US" sz="2100" dirty="0" err="1"/>
              <a:t>negara</a:t>
            </a:r>
            <a:r>
              <a:rPr lang="en-US" sz="2100" dirty="0"/>
              <a:t> </a:t>
            </a:r>
            <a:r>
              <a:rPr lang="en-US" sz="2100" dirty="0" err="1"/>
              <a:t>bagian</a:t>
            </a:r>
            <a:r>
              <a:rPr lang="en-US" sz="2100" dirty="0"/>
              <a:t> (</a:t>
            </a:r>
            <a:r>
              <a:rPr lang="en-US" sz="2100" dirty="0" err="1"/>
              <a:t>Kecuali</a:t>
            </a:r>
            <a:r>
              <a:rPr lang="en-US" sz="2100" dirty="0"/>
              <a:t> Nebraska </a:t>
            </a:r>
            <a:r>
              <a:rPr lang="en-US" sz="2100" dirty="0" err="1"/>
              <a:t>dan</a:t>
            </a:r>
            <a:r>
              <a:rPr lang="en-US" sz="2100" dirty="0"/>
              <a:t> Maine), </a:t>
            </a:r>
            <a:r>
              <a:rPr lang="en-US" sz="2100" dirty="0" err="1"/>
              <a:t>berlaku</a:t>
            </a:r>
            <a:r>
              <a:rPr lang="en-US" sz="2100" dirty="0"/>
              <a:t> </a:t>
            </a:r>
            <a:r>
              <a:rPr lang="en-US" sz="2100" dirty="0" err="1"/>
              <a:t>prinsip</a:t>
            </a:r>
            <a:r>
              <a:rPr lang="en-US" sz="2100" dirty="0"/>
              <a:t> the winners takes all </a:t>
            </a:r>
            <a:r>
              <a:rPr lang="en-US" sz="2100" dirty="0" err="1"/>
              <a:t>yaitu</a:t>
            </a:r>
            <a:r>
              <a:rPr lang="en-US" sz="2100" dirty="0"/>
              <a:t> </a:t>
            </a:r>
            <a:r>
              <a:rPr lang="en-US" sz="2100" dirty="0" err="1"/>
              <a:t>pemenang</a:t>
            </a:r>
            <a:r>
              <a:rPr lang="en-US" sz="2100" dirty="0"/>
              <a:t> </a:t>
            </a:r>
            <a:r>
              <a:rPr lang="en-US" sz="2100" dirty="0" err="1"/>
              <a:t>akan</a:t>
            </a:r>
            <a:r>
              <a:rPr lang="en-US" sz="2100" dirty="0"/>
              <a:t> </a:t>
            </a:r>
            <a:r>
              <a:rPr lang="en-US" sz="2100" dirty="0" err="1"/>
              <a:t>mendapatkan</a:t>
            </a:r>
            <a:r>
              <a:rPr lang="en-US" sz="2100" dirty="0"/>
              <a:t> </a:t>
            </a:r>
            <a:r>
              <a:rPr lang="en-US" sz="2100" dirty="0" err="1"/>
              <a:t>semua</a:t>
            </a:r>
            <a:r>
              <a:rPr lang="en-US" sz="2100" dirty="0"/>
              <a:t> </a:t>
            </a:r>
            <a:r>
              <a:rPr lang="en-US" sz="2100" dirty="0" err="1"/>
              <a:t>jumlah</a:t>
            </a:r>
            <a:r>
              <a:rPr lang="en-US" sz="2100" dirty="0"/>
              <a:t> elector di </a:t>
            </a:r>
            <a:r>
              <a:rPr lang="en-US" sz="2100" dirty="0" err="1"/>
              <a:t>negara</a:t>
            </a:r>
            <a:r>
              <a:rPr lang="en-US" sz="2100" dirty="0"/>
              <a:t> </a:t>
            </a:r>
            <a:r>
              <a:rPr lang="en-US" sz="2100" dirty="0" err="1"/>
              <a:t>bagian</a:t>
            </a:r>
            <a:r>
              <a:rPr lang="en-US" sz="2100" dirty="0"/>
              <a:t> </a:t>
            </a:r>
            <a:r>
              <a:rPr lang="en-US" sz="2100" dirty="0" err="1"/>
              <a:t>tersebut</a:t>
            </a:r>
            <a:r>
              <a:rPr lang="en-US" sz="2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52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37" y="627017"/>
            <a:ext cx="9860935" cy="56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8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96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Votes </a:t>
            </a:r>
            <a:r>
              <a:rPr lang="en-US" sz="2800" dirty="0" err="1" smtClean="0"/>
              <a:t>Berdasarkan</a:t>
            </a:r>
            <a:r>
              <a:rPr lang="en-US" sz="2800" dirty="0" smtClean="0"/>
              <a:t> % Fraction votes </a:t>
            </a:r>
            <a:r>
              <a:rPr lang="en-US" sz="2800" dirty="0" err="1" smtClean="0"/>
              <a:t>setiap</a:t>
            </a:r>
            <a:r>
              <a:rPr lang="en-US" sz="2800" dirty="0" smtClean="0"/>
              <a:t> state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363" y="1058092"/>
            <a:ext cx="9073274" cy="528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5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746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Votes </a:t>
            </a:r>
            <a:r>
              <a:rPr lang="en-US" sz="2800" dirty="0" err="1" smtClean="0"/>
              <a:t>berdasarkan</a:t>
            </a:r>
            <a:r>
              <a:rPr lang="en-US" sz="2800" dirty="0" smtClean="0"/>
              <a:t> % </a:t>
            </a:r>
            <a:r>
              <a:rPr lang="en-US" sz="2800" dirty="0" err="1" smtClean="0"/>
              <a:t>suara</a:t>
            </a:r>
            <a:r>
              <a:rPr lang="en-US" sz="2800" dirty="0" smtClean="0"/>
              <a:t> Nasional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969" y="1162594"/>
            <a:ext cx="9264061" cy="55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dirty="0" smtClean="0"/>
              <a:t>Analisa Dari visualisasi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b="1" dirty="0" smtClean="0"/>
              <a:t>based </a:t>
            </a:r>
            <a:r>
              <a:rPr lang="en-US" sz="2400" b="1" dirty="0"/>
              <a:t>on income, Education, and ethnicity: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7244"/>
          </a:xfrm>
        </p:spPr>
        <p:txBody>
          <a:bodyPr>
            <a:normAutofit/>
          </a:bodyPr>
          <a:lstStyle/>
          <a:p>
            <a:pPr algn="just"/>
            <a:r>
              <a:rPr lang="en-US" sz="2200" dirty="0" err="1" smtClean="0"/>
              <a:t>Secara</a:t>
            </a:r>
            <a:r>
              <a:rPr lang="en-US" sz="2200" dirty="0" smtClean="0"/>
              <a:t> head to head, Dari </a:t>
            </a:r>
            <a:r>
              <a:rPr lang="en-US" sz="2200" dirty="0" err="1" smtClean="0"/>
              <a:t>sisi</a:t>
            </a:r>
            <a:r>
              <a:rPr lang="en-US" sz="2200" dirty="0" smtClean="0"/>
              <a:t> Income </a:t>
            </a:r>
            <a:r>
              <a:rPr lang="en-US" sz="2200" dirty="0" err="1" smtClean="0"/>
              <a:t>kecenderungan</a:t>
            </a:r>
            <a:r>
              <a:rPr lang="en-US" sz="2200" dirty="0" smtClean="0"/>
              <a:t> </a:t>
            </a:r>
            <a:r>
              <a:rPr lang="en-US" sz="2200" dirty="0" err="1" smtClean="0"/>
              <a:t>pemilih</a:t>
            </a:r>
            <a:r>
              <a:rPr lang="en-US" sz="2200" dirty="0" smtClean="0"/>
              <a:t> Hillary </a:t>
            </a:r>
            <a:r>
              <a:rPr lang="en-US" sz="2200" dirty="0" err="1" smtClean="0"/>
              <a:t>yaitu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</a:t>
            </a:r>
            <a:r>
              <a:rPr lang="en-US" sz="2200" dirty="0" err="1" smtClean="0"/>
              <a:t>kelompok</a:t>
            </a:r>
            <a:r>
              <a:rPr lang="en-US" sz="2200" dirty="0" smtClean="0"/>
              <a:t> range Mid - Low Income, </a:t>
            </a:r>
            <a:r>
              <a:rPr lang="en-US" sz="2200" dirty="0" err="1" smtClean="0"/>
              <a:t>sedangkan</a:t>
            </a:r>
            <a:r>
              <a:rPr lang="en-US" sz="2200" dirty="0" smtClean="0"/>
              <a:t> Trump </a:t>
            </a:r>
            <a:r>
              <a:rPr lang="en-US" sz="2200" dirty="0" err="1" smtClean="0"/>
              <a:t>stabil</a:t>
            </a:r>
            <a:r>
              <a:rPr lang="en-US" sz="2200" dirty="0" smtClean="0"/>
              <a:t> </a:t>
            </a:r>
            <a:r>
              <a:rPr lang="en-US" sz="2200" dirty="0" err="1" smtClean="0"/>
              <a:t>dikelompok</a:t>
            </a:r>
            <a:r>
              <a:rPr lang="en-US" sz="2200" dirty="0" smtClean="0"/>
              <a:t> Middle Class.</a:t>
            </a:r>
          </a:p>
          <a:p>
            <a:pPr algn="just"/>
            <a:r>
              <a:rPr lang="en-US" sz="2200" dirty="0" err="1" smtClean="0"/>
              <a:t>Sedangkan</a:t>
            </a:r>
            <a:r>
              <a:rPr lang="en-US" sz="2200" dirty="0" smtClean="0"/>
              <a:t> </a:t>
            </a:r>
            <a:r>
              <a:rPr lang="en-US" sz="2200" dirty="0" err="1" smtClean="0"/>
              <a:t>dalam</a:t>
            </a:r>
            <a:r>
              <a:rPr lang="en-US" sz="2200" dirty="0" smtClean="0"/>
              <a:t> </a:t>
            </a:r>
            <a:r>
              <a:rPr lang="id-ID" sz="2200" smtClean="0"/>
              <a:t>kategori</a:t>
            </a:r>
            <a:r>
              <a:rPr lang="en-US" sz="2200" smtClean="0"/>
              <a:t> </a:t>
            </a:r>
            <a:r>
              <a:rPr lang="en-US" sz="2200" dirty="0" err="1" smtClean="0"/>
              <a:t>etnis</a:t>
            </a:r>
            <a:r>
              <a:rPr lang="en-US" sz="2200" dirty="0" smtClean="0"/>
              <a:t>, </a:t>
            </a:r>
            <a:r>
              <a:rPr lang="en-US" sz="2200" dirty="0" err="1" smtClean="0"/>
              <a:t>kulih</a:t>
            </a:r>
            <a:r>
              <a:rPr lang="en-US" sz="2200" dirty="0" smtClean="0"/>
              <a:t> </a:t>
            </a:r>
            <a:r>
              <a:rPr lang="en-US" sz="2200" dirty="0" err="1" smtClean="0"/>
              <a:t>hitam</a:t>
            </a:r>
            <a:r>
              <a:rPr lang="en-US" sz="2200" dirty="0" smtClean="0"/>
              <a:t> </a:t>
            </a:r>
            <a:r>
              <a:rPr lang="en-US" sz="2200" dirty="0" err="1" smtClean="0"/>
              <a:t>lebih</a:t>
            </a:r>
            <a:r>
              <a:rPr lang="en-US" sz="2200" dirty="0" smtClean="0"/>
              <a:t> </a:t>
            </a:r>
            <a:r>
              <a:rPr lang="en-US" sz="2200" dirty="0" err="1" smtClean="0"/>
              <a:t>memilih</a:t>
            </a:r>
            <a:r>
              <a:rPr lang="en-US" sz="2200" dirty="0" smtClean="0"/>
              <a:t> Hillary Clinton </a:t>
            </a:r>
            <a:r>
              <a:rPr lang="en-US" sz="2200" dirty="0" err="1" smtClean="0"/>
              <a:t>dibanding</a:t>
            </a:r>
            <a:r>
              <a:rPr lang="en-US" sz="2200" dirty="0" smtClean="0"/>
              <a:t> Trump </a:t>
            </a:r>
            <a:r>
              <a:rPr lang="en-US" sz="2200" dirty="0" err="1" smtClean="0"/>
              <a:t>sedangkan</a:t>
            </a:r>
            <a:r>
              <a:rPr lang="en-US" sz="2200" dirty="0" smtClean="0"/>
              <a:t> Hispanic </a:t>
            </a:r>
            <a:r>
              <a:rPr lang="en-US" sz="2200" dirty="0" err="1" smtClean="0"/>
              <a:t>perbedaannya</a:t>
            </a:r>
            <a:r>
              <a:rPr lang="en-US" sz="2200" dirty="0" smtClean="0"/>
              <a:t> </a:t>
            </a:r>
            <a:r>
              <a:rPr lang="en-US" sz="2200" dirty="0" err="1" smtClean="0"/>
              <a:t>tidak</a:t>
            </a:r>
            <a:r>
              <a:rPr lang="en-US" sz="2200" dirty="0" smtClean="0"/>
              <a:t> </a:t>
            </a:r>
            <a:r>
              <a:rPr lang="en-US" sz="2200" dirty="0" err="1" smtClean="0"/>
              <a:t>signifikan</a:t>
            </a:r>
            <a:r>
              <a:rPr lang="en-US" sz="2200" dirty="0" smtClean="0"/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trend </a:t>
            </a:r>
            <a:r>
              <a:rPr lang="en-US" sz="2200" dirty="0" err="1" smtClean="0"/>
              <a:t>nya</a:t>
            </a:r>
            <a:r>
              <a:rPr lang="en-US" sz="2200" dirty="0" smtClean="0"/>
              <a:t> </a:t>
            </a:r>
            <a:r>
              <a:rPr lang="en-US" sz="2200" dirty="0" err="1" smtClean="0"/>
              <a:t>masih</a:t>
            </a:r>
            <a:r>
              <a:rPr lang="en-US" sz="2200" dirty="0" smtClean="0"/>
              <a:t> </a:t>
            </a:r>
            <a:r>
              <a:rPr lang="en-US" sz="2200" dirty="0" err="1" smtClean="0"/>
              <a:t>positif</a:t>
            </a:r>
            <a:r>
              <a:rPr lang="en-US" sz="2200" dirty="0" smtClean="0"/>
              <a:t>. </a:t>
            </a:r>
            <a:r>
              <a:rPr lang="en-US" sz="2200" dirty="0" err="1" smtClean="0"/>
              <a:t>Kampanye</a:t>
            </a:r>
            <a:r>
              <a:rPr lang="en-US" sz="2200" dirty="0" smtClean="0"/>
              <a:t> Trump yang anti-</a:t>
            </a:r>
            <a:r>
              <a:rPr lang="en-US" sz="2200" dirty="0" err="1" smtClean="0"/>
              <a:t>imigran</a:t>
            </a:r>
            <a:r>
              <a:rPr lang="en-US" sz="2200" dirty="0" smtClean="0"/>
              <a:t> </a:t>
            </a:r>
            <a:r>
              <a:rPr lang="en-US" sz="2200" dirty="0" err="1" smtClean="0"/>
              <a:t>tidak</a:t>
            </a:r>
            <a:r>
              <a:rPr lang="en-US" sz="2200" dirty="0" smtClean="0"/>
              <a:t> </a:t>
            </a:r>
            <a:r>
              <a:rPr lang="en-US" sz="2200" dirty="0" err="1" smtClean="0"/>
              <a:t>terlalu</a:t>
            </a:r>
            <a:r>
              <a:rPr lang="en-US" sz="2200" dirty="0" smtClean="0"/>
              <a:t> </a:t>
            </a:r>
            <a:r>
              <a:rPr lang="en-US" sz="2200" dirty="0" err="1" smtClean="0"/>
              <a:t>berpengaruh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</a:t>
            </a:r>
            <a:r>
              <a:rPr lang="en-US" sz="2200" dirty="0" err="1" smtClean="0"/>
              <a:t>suara</a:t>
            </a:r>
            <a:r>
              <a:rPr lang="en-US" sz="2200" dirty="0" smtClean="0"/>
              <a:t> Hispanic.</a:t>
            </a:r>
          </a:p>
          <a:p>
            <a:pPr algn="just"/>
            <a:r>
              <a:rPr lang="en-US" sz="2200" dirty="0" err="1" smtClean="0"/>
              <a:t>Kelompok</a:t>
            </a:r>
            <a:r>
              <a:rPr lang="en-US" sz="2200" dirty="0" smtClean="0"/>
              <a:t> </a:t>
            </a:r>
            <a:r>
              <a:rPr lang="en-US" sz="2200" dirty="0" err="1" smtClean="0"/>
              <a:t>Kurang</a:t>
            </a:r>
            <a:r>
              <a:rPr lang="en-US" sz="2200" dirty="0" smtClean="0"/>
              <a:t> </a:t>
            </a:r>
            <a:r>
              <a:rPr lang="en-US" sz="2200" dirty="0" err="1" smtClean="0"/>
              <a:t>mampu</a:t>
            </a:r>
            <a:r>
              <a:rPr lang="en-US" sz="2200" dirty="0" smtClean="0"/>
              <a:t>, </a:t>
            </a:r>
            <a:r>
              <a:rPr lang="en-US" sz="2200" dirty="0" err="1" smtClean="0"/>
              <a:t>Pengangguran</a:t>
            </a:r>
            <a:r>
              <a:rPr lang="en-US" sz="2200" dirty="0" smtClean="0"/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dirty="0" err="1" smtClean="0"/>
              <a:t>Jenis</a:t>
            </a:r>
            <a:r>
              <a:rPr lang="en-US" sz="2200" dirty="0" smtClean="0"/>
              <a:t> </a:t>
            </a:r>
            <a:r>
              <a:rPr lang="en-US" sz="2200" dirty="0" err="1" smtClean="0"/>
              <a:t>Kelamin</a:t>
            </a:r>
            <a:r>
              <a:rPr lang="en-US" sz="2200" dirty="0" smtClean="0"/>
              <a:t> </a:t>
            </a:r>
            <a:r>
              <a:rPr lang="en-US" sz="2200" dirty="0" err="1" smtClean="0"/>
              <a:t>Wanita</a:t>
            </a:r>
            <a:r>
              <a:rPr lang="en-US" sz="2200" dirty="0" smtClean="0"/>
              <a:t> </a:t>
            </a:r>
            <a:r>
              <a:rPr lang="en-US" sz="2200" dirty="0" err="1" smtClean="0"/>
              <a:t>lebih</a:t>
            </a:r>
            <a:r>
              <a:rPr lang="en-US" sz="2200" dirty="0" smtClean="0"/>
              <a:t> </a:t>
            </a:r>
            <a:r>
              <a:rPr lang="en-US" sz="2200" dirty="0" err="1" smtClean="0"/>
              <a:t>memilih</a:t>
            </a:r>
            <a:r>
              <a:rPr lang="en-US" sz="2200" dirty="0" smtClean="0"/>
              <a:t> Hillary Clinton </a:t>
            </a:r>
            <a:r>
              <a:rPr lang="en-US" sz="2200" dirty="0" err="1" smtClean="0"/>
              <a:t>dibanding</a:t>
            </a:r>
            <a:r>
              <a:rPr lang="en-US" sz="2200" dirty="0" smtClean="0"/>
              <a:t> Donald Trump, </a:t>
            </a:r>
            <a:r>
              <a:rPr lang="en-US" sz="2200" dirty="0" err="1" smtClean="0"/>
              <a:t>hal</a:t>
            </a:r>
            <a:r>
              <a:rPr lang="en-US" sz="2200" dirty="0" smtClean="0"/>
              <a:t> </a:t>
            </a:r>
            <a:r>
              <a:rPr lang="en-US" sz="2200" dirty="0" err="1" smtClean="0"/>
              <a:t>ini</a:t>
            </a:r>
            <a:r>
              <a:rPr lang="en-US" sz="2200" dirty="0" smtClean="0"/>
              <a:t> </a:t>
            </a:r>
            <a:r>
              <a:rPr lang="en-US" sz="2200" dirty="0" err="1" smtClean="0"/>
              <a:t>mungkin</a:t>
            </a:r>
            <a:r>
              <a:rPr lang="en-US" sz="2200" dirty="0" smtClean="0"/>
              <a:t> </a:t>
            </a:r>
            <a:r>
              <a:rPr lang="en-US" sz="2200" dirty="0" err="1" smtClean="0"/>
              <a:t>dipengaruhi</a:t>
            </a:r>
            <a:r>
              <a:rPr lang="en-US" sz="2200" dirty="0" smtClean="0"/>
              <a:t> </a:t>
            </a:r>
            <a:r>
              <a:rPr lang="en-US" sz="2200" dirty="0" err="1" smtClean="0"/>
              <a:t>oleh</a:t>
            </a:r>
            <a:r>
              <a:rPr lang="en-US" sz="2200" dirty="0" smtClean="0"/>
              <a:t> </a:t>
            </a:r>
            <a:r>
              <a:rPr lang="en-US" sz="2200" dirty="0" err="1" smtClean="0"/>
              <a:t>kampanye</a:t>
            </a:r>
            <a:r>
              <a:rPr lang="en-US" sz="2200" dirty="0"/>
              <a:t> </a:t>
            </a:r>
            <a:r>
              <a:rPr lang="en-US" sz="2200" dirty="0" smtClean="0"/>
              <a:t>Hillary yang </a:t>
            </a:r>
            <a:r>
              <a:rPr lang="en-US" sz="2200" dirty="0" err="1" smtClean="0"/>
              <a:t>akan</a:t>
            </a:r>
            <a:r>
              <a:rPr lang="en-US" sz="2200" dirty="0" smtClean="0"/>
              <a:t> </a:t>
            </a:r>
            <a:r>
              <a:rPr lang="en-US" sz="2200" dirty="0" err="1" smtClean="0"/>
              <a:t>mengajukan</a:t>
            </a:r>
            <a:r>
              <a:rPr lang="en-US" sz="2200" dirty="0" smtClean="0"/>
              <a:t> </a:t>
            </a:r>
            <a:r>
              <a:rPr lang="en-US" sz="2200" dirty="0" err="1" smtClean="0"/>
              <a:t>investasi</a:t>
            </a:r>
            <a:r>
              <a:rPr lang="en-US" sz="2200" dirty="0" smtClean="0"/>
              <a:t> </a:t>
            </a:r>
            <a:r>
              <a:rPr lang="en-US" sz="2200" dirty="0" err="1"/>
              <a:t>publik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mendorong</a:t>
            </a:r>
            <a:r>
              <a:rPr lang="en-US" sz="2200" dirty="0"/>
              <a:t> </a:t>
            </a:r>
            <a:r>
              <a:rPr lang="en-US" sz="2200" dirty="0" err="1"/>
              <a:t>pertumbuhan</a:t>
            </a:r>
            <a:r>
              <a:rPr lang="en-US" sz="2200" dirty="0"/>
              <a:t> </a:t>
            </a:r>
            <a:r>
              <a:rPr lang="en-US" sz="2200" dirty="0" err="1"/>
              <a:t>lapangan</a:t>
            </a:r>
            <a:r>
              <a:rPr lang="en-US" sz="2200" dirty="0"/>
              <a:t> </a:t>
            </a:r>
            <a:r>
              <a:rPr lang="en-US" sz="2200" dirty="0" err="1" smtClean="0"/>
              <a:t>kerja</a:t>
            </a:r>
            <a:r>
              <a:rPr lang="en-US" sz="2200" dirty="0" smtClean="0"/>
              <a:t>, </a:t>
            </a:r>
            <a:r>
              <a:rPr lang="en-US" sz="2200" dirty="0" err="1" smtClean="0"/>
              <a:t>memperkenalkan</a:t>
            </a:r>
            <a:r>
              <a:rPr lang="en-US" sz="2200" dirty="0" smtClean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perpajakan</a:t>
            </a:r>
            <a:r>
              <a:rPr lang="en-US" sz="2200" dirty="0"/>
              <a:t> yang </a:t>
            </a:r>
            <a:r>
              <a:rPr lang="en-US" sz="2200" dirty="0" err="1"/>
              <a:t>adil</a:t>
            </a:r>
            <a:r>
              <a:rPr lang="en-US" sz="2200" dirty="0"/>
              <a:t>, </a:t>
            </a:r>
            <a:r>
              <a:rPr lang="en-US" sz="2200" dirty="0" err="1"/>
              <a:t>menyederhanakan</a:t>
            </a:r>
            <a:r>
              <a:rPr lang="en-US" sz="2200" dirty="0"/>
              <a:t> </a:t>
            </a:r>
            <a:r>
              <a:rPr lang="en-US" sz="2200" dirty="0" err="1"/>
              <a:t>pajak</a:t>
            </a:r>
            <a:r>
              <a:rPr lang="en-US" sz="2200" dirty="0"/>
              <a:t> </a:t>
            </a:r>
            <a:r>
              <a:rPr lang="en-US" sz="2200" dirty="0" err="1"/>
              <a:t>bahkan</a:t>
            </a:r>
            <a:r>
              <a:rPr lang="en-US" sz="2200" dirty="0"/>
              <a:t> </a:t>
            </a:r>
            <a:r>
              <a:rPr lang="en-US" sz="2200" dirty="0" err="1"/>
              <a:t>menghapus</a:t>
            </a:r>
            <a:r>
              <a:rPr lang="en-US" sz="2200" dirty="0"/>
              <a:t> </a:t>
            </a:r>
            <a:r>
              <a:rPr lang="en-US" sz="2200" dirty="0" err="1"/>
              <a:t>pajak</a:t>
            </a:r>
            <a:r>
              <a:rPr lang="en-US" sz="2200" dirty="0"/>
              <a:t> </a:t>
            </a:r>
            <a:r>
              <a:rPr lang="en-US" sz="2200" dirty="0" err="1"/>
              <a:t>bagi</a:t>
            </a:r>
            <a:r>
              <a:rPr lang="en-US" sz="2200" dirty="0"/>
              <a:t> </a:t>
            </a:r>
            <a:r>
              <a:rPr lang="en-US" sz="2200" dirty="0" err="1"/>
              <a:t>usaha</a:t>
            </a:r>
            <a:r>
              <a:rPr lang="en-US" sz="2200" dirty="0"/>
              <a:t> </a:t>
            </a:r>
            <a:r>
              <a:rPr lang="en-US" sz="2200" dirty="0" err="1" smtClean="0"/>
              <a:t>kecil</a:t>
            </a:r>
            <a:endParaRPr lang="en-US" sz="2200" dirty="0" smtClean="0"/>
          </a:p>
          <a:p>
            <a:r>
              <a:rPr lang="en-US" sz="2200" dirty="0" err="1" smtClean="0"/>
              <a:t>Untuk</a:t>
            </a:r>
            <a:r>
              <a:rPr lang="en-US" sz="2200" dirty="0" smtClean="0"/>
              <a:t> </a:t>
            </a:r>
            <a:r>
              <a:rPr lang="en-US" sz="2200" dirty="0" err="1" smtClean="0"/>
              <a:t>suara</a:t>
            </a:r>
            <a:r>
              <a:rPr lang="en-US" sz="2200" dirty="0" smtClean="0"/>
              <a:t> di </a:t>
            </a:r>
            <a:r>
              <a:rPr lang="en-US" sz="2200" dirty="0" err="1" smtClean="0"/>
              <a:t>tingkat</a:t>
            </a:r>
            <a:r>
              <a:rPr lang="en-US" sz="2200" dirty="0" smtClean="0"/>
              <a:t> </a:t>
            </a:r>
            <a:r>
              <a:rPr lang="en-US" sz="2200" dirty="0" err="1" smtClean="0"/>
              <a:t>Pendidikan</a:t>
            </a:r>
            <a:r>
              <a:rPr lang="en-US" sz="2200" dirty="0" smtClean="0"/>
              <a:t> Tinggi, </a:t>
            </a:r>
            <a:r>
              <a:rPr lang="en-US" sz="2200" dirty="0" err="1" smtClean="0"/>
              <a:t>pemilih</a:t>
            </a:r>
            <a:r>
              <a:rPr lang="en-US" sz="2200" dirty="0" smtClean="0"/>
              <a:t> </a:t>
            </a:r>
            <a:r>
              <a:rPr lang="en-US" sz="2200" dirty="0" err="1" smtClean="0"/>
              <a:t>lebih</a:t>
            </a:r>
            <a:r>
              <a:rPr lang="en-US" sz="2200" dirty="0" smtClean="0"/>
              <a:t> </a:t>
            </a:r>
            <a:r>
              <a:rPr lang="en-US" sz="2200" dirty="0" err="1" smtClean="0"/>
              <a:t>memilih</a:t>
            </a:r>
            <a:r>
              <a:rPr lang="en-US" sz="2200" dirty="0" smtClean="0"/>
              <a:t> Donald Trump</a:t>
            </a:r>
            <a:r>
              <a:rPr lang="id-ID" sz="2200" dirty="0" smtClean="0"/>
              <a:t> dibanding</a:t>
            </a:r>
          </a:p>
          <a:p>
            <a:pPr marL="0" indent="0">
              <a:buNone/>
            </a:pPr>
            <a:r>
              <a:rPr lang="id-ID" sz="2200" dirty="0"/>
              <a:t> </a:t>
            </a:r>
            <a:r>
              <a:rPr lang="id-ID" sz="2200" dirty="0" smtClean="0"/>
              <a:t>  Hillary Clinton.</a:t>
            </a:r>
            <a:endParaRPr lang="en-US" sz="2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1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2784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Kesimpulan</a:t>
            </a:r>
            <a:r>
              <a:rPr lang="en-US" sz="3600" dirty="0" smtClean="0"/>
              <a:t> Votes </a:t>
            </a:r>
            <a:r>
              <a:rPr lang="en-US" sz="3600" dirty="0" err="1" smtClean="0"/>
              <a:t>berdasarkan</a:t>
            </a:r>
            <a:r>
              <a:rPr lang="en-US" sz="3600" dirty="0" smtClean="0"/>
              <a:t> </a:t>
            </a:r>
            <a:r>
              <a:rPr lang="en-US" sz="3600" dirty="0" err="1" smtClean="0"/>
              <a:t>suara</a:t>
            </a:r>
            <a:r>
              <a:rPr lang="en-US" sz="3600" dirty="0" smtClean="0"/>
              <a:t> Nasional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 err="1" smtClean="0"/>
              <a:t>Kantong</a:t>
            </a:r>
            <a:r>
              <a:rPr lang="en-US" sz="2000" dirty="0" smtClean="0"/>
              <a:t> </a:t>
            </a:r>
            <a:r>
              <a:rPr lang="id-ID" sz="2000" dirty="0" smtClean="0"/>
              <a:t>suara terbesar</a:t>
            </a:r>
            <a:r>
              <a:rPr lang="en-US" sz="2000" dirty="0" smtClean="0"/>
              <a:t> Donald Trump </a:t>
            </a:r>
            <a:r>
              <a:rPr lang="id-ID" sz="2000" dirty="0" smtClean="0"/>
              <a:t>berada </a:t>
            </a:r>
            <a:r>
              <a:rPr lang="en-US" sz="2000" dirty="0" smtClean="0"/>
              <a:t>di </a:t>
            </a:r>
            <a:r>
              <a:rPr lang="en-US" sz="2000" dirty="0" err="1" smtClean="0"/>
              <a:t>negara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en-US" sz="2000" dirty="0" smtClean="0"/>
              <a:t> </a:t>
            </a:r>
            <a:r>
              <a:rPr lang="en-US" sz="2000" dirty="0" err="1" smtClean="0"/>
              <a:t>berikut</a:t>
            </a:r>
            <a:r>
              <a:rPr lang="en-US" sz="2000" dirty="0" smtClean="0"/>
              <a:t>:</a:t>
            </a:r>
          </a:p>
          <a:p>
            <a:pPr marL="0" indent="0" algn="just">
              <a:buNone/>
            </a:pPr>
            <a:r>
              <a:rPr lang="en-US" sz="2000" dirty="0" smtClean="0"/>
              <a:t>   </a:t>
            </a:r>
            <a:r>
              <a:rPr lang="id-ID" sz="2000" dirty="0" smtClean="0"/>
              <a:t> </a:t>
            </a:r>
            <a:r>
              <a:rPr lang="en-US" sz="2000" dirty="0" smtClean="0"/>
              <a:t>Ohio, Alabama, </a:t>
            </a:r>
            <a:r>
              <a:rPr lang="en-US" sz="2000" dirty="0" err="1" smtClean="0"/>
              <a:t>Massachuset,Illinois,California</a:t>
            </a:r>
            <a:r>
              <a:rPr lang="en-US" sz="2000" dirty="0" smtClean="0"/>
              <a:t>, </a:t>
            </a:r>
            <a:r>
              <a:rPr lang="en-US" sz="2000" dirty="0" err="1" smtClean="0"/>
              <a:t>dan</a:t>
            </a:r>
            <a:r>
              <a:rPr lang="en-US" sz="2000" dirty="0" smtClean="0"/>
              <a:t> Michigan</a:t>
            </a:r>
          </a:p>
          <a:p>
            <a:pPr algn="just"/>
            <a:r>
              <a:rPr lang="en-US" sz="2000" dirty="0" smtClean="0"/>
              <a:t>Hillary Clinton 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California, Illinois, New York, </a:t>
            </a:r>
            <a:r>
              <a:rPr lang="en-US" sz="2000" dirty="0" err="1" smtClean="0"/>
              <a:t>Massachussets</a:t>
            </a:r>
            <a:r>
              <a:rPr lang="en-US" sz="2000" dirty="0" smtClean="0"/>
              <a:t>, </a:t>
            </a:r>
            <a:r>
              <a:rPr lang="en-US" sz="2000" dirty="0" err="1" smtClean="0"/>
              <a:t>dan</a:t>
            </a:r>
            <a:r>
              <a:rPr lang="en-US" sz="2000" dirty="0" smtClean="0"/>
              <a:t> Texas</a:t>
            </a:r>
          </a:p>
          <a:p>
            <a:pPr marL="0" indent="0" algn="just">
              <a:buNone/>
            </a:pPr>
            <a:r>
              <a:rPr lang="en-US" sz="2000" dirty="0" smtClean="0"/>
              <a:t>Hillary </a:t>
            </a:r>
            <a:r>
              <a:rPr lang="en-US" sz="2000" dirty="0" err="1" smtClean="0"/>
              <a:t>berdasarkan</a:t>
            </a:r>
            <a:r>
              <a:rPr lang="en-US" sz="2000" dirty="0" smtClean="0"/>
              <a:t> </a:t>
            </a:r>
            <a:r>
              <a:rPr lang="en-US" sz="2000" dirty="0" err="1" smtClean="0"/>
              <a:t>persentase</a:t>
            </a:r>
            <a:r>
              <a:rPr lang="en-US" sz="2000" dirty="0" smtClean="0"/>
              <a:t> </a:t>
            </a:r>
            <a:r>
              <a:rPr lang="en-US" sz="2000" dirty="0" err="1" smtClean="0"/>
              <a:t>suara</a:t>
            </a:r>
            <a:r>
              <a:rPr lang="en-US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 </a:t>
            </a:r>
            <a:r>
              <a:rPr lang="en-US" sz="2000" dirty="0" err="1" smtClean="0"/>
              <a:t>menang</a:t>
            </a:r>
            <a:r>
              <a:rPr lang="en-US" sz="2000" dirty="0" smtClean="0"/>
              <a:t> </a:t>
            </a:r>
            <a:r>
              <a:rPr lang="en-US" sz="2000" dirty="0" err="1" smtClean="0"/>
              <a:t>dibeberapa</a:t>
            </a:r>
            <a:r>
              <a:rPr lang="en-US" sz="2000" dirty="0" smtClean="0"/>
              <a:t>  </a:t>
            </a:r>
            <a:r>
              <a:rPr lang="id-ID" sz="2000" dirty="0" smtClean="0"/>
              <a:t>n</a:t>
            </a:r>
            <a:r>
              <a:rPr lang="en-US" sz="2000" dirty="0" err="1" smtClean="0"/>
              <a:t>egara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id-ID" sz="2000" dirty="0" smtClean="0"/>
              <a:t> </a:t>
            </a:r>
            <a:r>
              <a:rPr lang="en-US" sz="2000" dirty="0" smtClean="0"/>
              <a:t>,</a:t>
            </a:r>
            <a:r>
              <a:rPr lang="en-US" sz="2000" dirty="0" err="1" smtClean="0"/>
              <a:t>tetapi</a:t>
            </a:r>
            <a:r>
              <a:rPr lang="en-US" sz="2000" dirty="0" smtClean="0"/>
              <a:t> </a:t>
            </a:r>
            <a:r>
              <a:rPr lang="en-US" sz="2000" dirty="0" err="1" smtClean="0"/>
              <a:t>hanya</a:t>
            </a:r>
            <a:r>
              <a:rPr lang="en-US" sz="2000" dirty="0" smtClean="0"/>
              <a:t> </a:t>
            </a:r>
            <a:r>
              <a:rPr lang="en-US" sz="2000" dirty="0" err="1" smtClean="0"/>
              <a:t>menyumbang</a:t>
            </a:r>
            <a:r>
              <a:rPr lang="en-US" sz="2000" dirty="0" smtClean="0"/>
              <a:t> </a:t>
            </a:r>
            <a:r>
              <a:rPr lang="en-US" sz="2000" dirty="0" err="1" smtClean="0"/>
              <a:t>kurang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0.5 </a:t>
            </a:r>
            <a:r>
              <a:rPr lang="en-US" sz="2000" dirty="0" err="1" smtClean="0"/>
              <a:t>persen</a:t>
            </a:r>
            <a:r>
              <a:rPr lang="en-US" sz="2000" dirty="0" smtClean="0"/>
              <a:t> </a:t>
            </a:r>
            <a:r>
              <a:rPr lang="en-US" sz="2000" dirty="0" err="1" smtClean="0"/>
              <a:t>suara</a:t>
            </a:r>
            <a:r>
              <a:rPr lang="id-ID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 </a:t>
            </a:r>
            <a:r>
              <a:rPr lang="en-US" sz="2000" dirty="0" err="1" smtClean="0"/>
              <a:t>seperti</a:t>
            </a:r>
            <a:r>
              <a:rPr lang="en-US" sz="2000" dirty="0" smtClean="0"/>
              <a:t> Iowa, Colorado, Rhode Island, </a:t>
            </a:r>
            <a:r>
              <a:rPr lang="en-US" sz="2000" dirty="0" err="1" smtClean="0"/>
              <a:t>Tetapi</a:t>
            </a:r>
            <a:r>
              <a:rPr lang="en-US" sz="2000" dirty="0" smtClean="0"/>
              <a:t> Hilary </a:t>
            </a:r>
            <a:r>
              <a:rPr lang="en-US" sz="2000" dirty="0" err="1" smtClean="0"/>
              <a:t>juga</a:t>
            </a:r>
            <a:r>
              <a:rPr lang="en-US" sz="2000" dirty="0" smtClean="0"/>
              <a:t> </a:t>
            </a:r>
            <a:r>
              <a:rPr lang="en-US" sz="2000" dirty="0" err="1" smtClean="0"/>
              <a:t>menang</a:t>
            </a:r>
            <a:r>
              <a:rPr lang="en-US" sz="2000" dirty="0" smtClean="0"/>
              <a:t> di 4 </a:t>
            </a:r>
            <a:r>
              <a:rPr lang="en-US" sz="2000" dirty="0" err="1" smtClean="0"/>
              <a:t>negara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en-US" sz="2000" dirty="0" smtClean="0"/>
              <a:t> yang </a:t>
            </a:r>
            <a:r>
              <a:rPr lang="en-US" sz="2000" dirty="0" err="1" smtClean="0"/>
              <a:t>termasuk</a:t>
            </a:r>
            <a:r>
              <a:rPr lang="en-US" sz="2000" dirty="0" smtClean="0"/>
              <a:t> </a:t>
            </a:r>
            <a:r>
              <a:rPr lang="en-US" sz="2000" dirty="0" err="1" smtClean="0"/>
              <a:t>kantong</a:t>
            </a:r>
            <a:r>
              <a:rPr lang="en-US" sz="2000" dirty="0" smtClean="0"/>
              <a:t> </a:t>
            </a:r>
            <a:r>
              <a:rPr lang="en-US" sz="2000" dirty="0" err="1" smtClean="0"/>
              <a:t>terbesar</a:t>
            </a:r>
            <a:r>
              <a:rPr lang="en-US" sz="2000" dirty="0" smtClean="0"/>
              <a:t> </a:t>
            </a:r>
            <a:r>
              <a:rPr lang="en-US" sz="2000" dirty="0" err="1" smtClean="0"/>
              <a:t>suara</a:t>
            </a:r>
            <a:r>
              <a:rPr lang="en-US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,</a:t>
            </a:r>
            <a:r>
              <a:rPr lang="id-ID" sz="2000" dirty="0" smtClean="0"/>
              <a:t> </a:t>
            </a:r>
            <a:r>
              <a:rPr lang="en-US" sz="2000" dirty="0" err="1" smtClean="0"/>
              <a:t>sedangkan</a:t>
            </a:r>
            <a:r>
              <a:rPr lang="en-US" sz="2000" dirty="0" smtClean="0"/>
              <a:t> Trump </a:t>
            </a:r>
            <a:r>
              <a:rPr lang="en-US" sz="2000" dirty="0" err="1" smtClean="0"/>
              <a:t>menang</a:t>
            </a:r>
            <a:r>
              <a:rPr lang="en-US" sz="2000" dirty="0" smtClean="0"/>
              <a:t> </a:t>
            </a:r>
            <a:r>
              <a:rPr lang="en-US" sz="2000" dirty="0" err="1" smtClean="0"/>
              <a:t>dibanyak</a:t>
            </a:r>
            <a:r>
              <a:rPr lang="en-US" sz="2000" dirty="0" smtClean="0"/>
              <a:t> </a:t>
            </a:r>
            <a:r>
              <a:rPr lang="en-US" sz="2000" dirty="0" err="1" smtClean="0"/>
              <a:t>negara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meskipun</a:t>
            </a:r>
            <a:r>
              <a:rPr lang="en-US" sz="2000" dirty="0" smtClean="0"/>
              <a:t> rata-rata </a:t>
            </a:r>
            <a:r>
              <a:rPr lang="en-US" sz="2000" dirty="0" err="1" smtClean="0"/>
              <a:t>kurang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1 </a:t>
            </a:r>
            <a:r>
              <a:rPr lang="en-US" sz="2000" dirty="0" err="1" smtClean="0"/>
              <a:t>persen</a:t>
            </a:r>
            <a:r>
              <a:rPr lang="en-US" sz="2000" dirty="0" smtClean="0"/>
              <a:t> </a:t>
            </a:r>
            <a:r>
              <a:rPr lang="en-US" sz="2000" dirty="0" err="1" smtClean="0"/>
              <a:t>suara</a:t>
            </a:r>
            <a:r>
              <a:rPr lang="en-US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rata-rata 2,34 % </a:t>
            </a:r>
            <a:r>
              <a:rPr lang="en-US" sz="2000" dirty="0" err="1" smtClean="0"/>
              <a:t>suara</a:t>
            </a:r>
            <a:r>
              <a:rPr lang="en-US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 di </a:t>
            </a:r>
            <a:r>
              <a:rPr lang="en-US" sz="2000" dirty="0" err="1" smtClean="0"/>
              <a:t>setiap</a:t>
            </a:r>
            <a:r>
              <a:rPr lang="en-US" sz="2000" dirty="0" smtClean="0"/>
              <a:t> state.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6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2834" y="2795451"/>
            <a:ext cx="6740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            </a:t>
            </a:r>
            <a:r>
              <a:rPr lang="id-ID" sz="4800" dirty="0" smtClean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256053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Perbandingan</a:t>
            </a:r>
            <a:r>
              <a:rPr lang="en-US" dirty="0" smtClean="0"/>
              <a:t> Per Model</a:t>
            </a:r>
            <a:br>
              <a:rPr lang="en-US" dirty="0" smtClean="0"/>
            </a:br>
            <a:r>
              <a:rPr lang="en-US" sz="2800" dirty="0" err="1" smtClean="0"/>
              <a:t>Berdasarkan</a:t>
            </a:r>
            <a:r>
              <a:rPr lang="en-US" sz="2800" dirty="0" smtClean="0"/>
              <a:t> </a:t>
            </a:r>
            <a:r>
              <a:rPr lang="en-US" sz="2800" dirty="0" err="1" smtClean="0"/>
              <a:t>Nilai</a:t>
            </a:r>
            <a:r>
              <a:rPr lang="en-US" sz="2800" dirty="0" smtClean="0"/>
              <a:t> </a:t>
            </a:r>
            <a:r>
              <a:rPr lang="en-US" sz="2800" dirty="0" err="1" smtClean="0"/>
              <a:t>prediksi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nilai</a:t>
            </a:r>
            <a:r>
              <a:rPr lang="en-US" sz="2800" dirty="0" smtClean="0"/>
              <a:t> </a:t>
            </a:r>
            <a:r>
              <a:rPr lang="en-US" sz="2800" dirty="0" err="1" smtClean="0"/>
              <a:t>aktual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677" y="2405634"/>
            <a:ext cx="9640645" cy="3191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268440" y="2571840"/>
              <a:ext cx="1545120" cy="18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2240" y="2508120"/>
                <a:ext cx="1577160" cy="14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9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669" y="301449"/>
            <a:ext cx="8287907" cy="3172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09" y="3473717"/>
            <a:ext cx="4953691" cy="32389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00800" y="3827417"/>
            <a:ext cx="40756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Dari </a:t>
            </a:r>
            <a:r>
              <a:rPr lang="en-US" dirty="0" err="1" smtClean="0"/>
              <a:t>kelima</a:t>
            </a:r>
            <a:r>
              <a:rPr lang="en-US" dirty="0" smtClean="0"/>
              <a:t> model </a:t>
            </a:r>
            <a:r>
              <a:rPr lang="en-US" dirty="0" err="1" smtClean="0"/>
              <a:t>tersebut</a:t>
            </a:r>
            <a:r>
              <a:rPr lang="en-US" dirty="0" smtClean="0"/>
              <a:t> ,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model yang </a:t>
            </a:r>
            <a:r>
              <a:rPr lang="en-US" dirty="0" err="1" smtClean="0"/>
              <a:t>terbaik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model </a:t>
            </a:r>
            <a:endParaRPr lang="id-ID" dirty="0" smtClean="0"/>
          </a:p>
          <a:p>
            <a:pPr algn="just"/>
            <a:r>
              <a:rPr lang="en-US" dirty="0" smtClean="0"/>
              <a:t>yang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mendekati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aktual</a:t>
            </a:r>
            <a:r>
              <a:rPr lang="en-US" dirty="0" smtClean="0"/>
              <a:t>. Dan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model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id-ID" dirty="0" smtClean="0"/>
              <a:t>dipilih </a:t>
            </a:r>
            <a:r>
              <a:rPr lang="en-US" dirty="0" smtClean="0"/>
              <a:t>model </a:t>
            </a:r>
            <a:r>
              <a:rPr lang="en-US" dirty="0" err="1" smtClean="0"/>
              <a:t>pertama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Random Forest </a:t>
            </a:r>
            <a:r>
              <a:rPr lang="en-US" dirty="0" err="1" smtClean="0"/>
              <a:t>Regressor</a:t>
            </a:r>
            <a:r>
              <a:rPr lang="id-ID" dirty="0"/>
              <a:t> </a:t>
            </a:r>
            <a:r>
              <a:rPr lang="id-ID" dirty="0" smtClean="0"/>
              <a:t>dengan tingkat akurasi terbaik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1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Train </a:t>
            </a:r>
            <a:r>
              <a:rPr lang="en-US" sz="3200" dirty="0" err="1" smtClean="0"/>
              <a:t>Akurasi</a:t>
            </a:r>
            <a:r>
              <a:rPr lang="en-US" sz="3200" dirty="0" smtClean="0"/>
              <a:t> score 2 </a:t>
            </a:r>
            <a:r>
              <a:rPr lang="en-US" sz="3200" dirty="0" err="1" smtClean="0"/>
              <a:t>kandidat</a:t>
            </a:r>
            <a:r>
              <a:rPr lang="en-US" sz="3200" dirty="0" smtClean="0"/>
              <a:t> Republican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7738" y="3267764"/>
            <a:ext cx="4315940" cy="1944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24" y="3267765"/>
            <a:ext cx="5312114" cy="213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Hasil</a:t>
            </a:r>
            <a:r>
              <a:rPr lang="en-US" sz="3200" dirty="0" smtClean="0"/>
              <a:t> </a:t>
            </a:r>
            <a:r>
              <a:rPr lang="en-US" sz="3200" dirty="0" err="1" smtClean="0"/>
              <a:t>Prediksi</a:t>
            </a:r>
            <a:r>
              <a:rPr lang="en-US" sz="3200" dirty="0" smtClean="0"/>
              <a:t> votes </a:t>
            </a:r>
            <a:r>
              <a:rPr lang="en-US" sz="3200" dirty="0" err="1" smtClean="0"/>
              <a:t>kandidat</a:t>
            </a:r>
            <a:r>
              <a:rPr lang="en-US" sz="3200" dirty="0" smtClean="0"/>
              <a:t> Ted Cruz</a:t>
            </a:r>
            <a:br>
              <a:rPr lang="en-US" sz="3200" dirty="0" smtClean="0"/>
            </a:b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nilai</a:t>
            </a:r>
            <a:r>
              <a:rPr lang="en-US" sz="3200" dirty="0" smtClean="0"/>
              <a:t> Evaluation Metrics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model RFR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3397"/>
            <a:ext cx="8821381" cy="4591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138" y="2272937"/>
            <a:ext cx="2619741" cy="1278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137" y="3687702"/>
            <a:ext cx="2619741" cy="1289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0876" y="2063931"/>
            <a:ext cx="19340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Dari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/>
              <a:t> </a:t>
            </a:r>
            <a:r>
              <a:rPr lang="en-US" dirty="0" err="1" smtClean="0"/>
              <a:t>kandidat</a:t>
            </a:r>
            <a:r>
              <a:rPr lang="en-US" dirty="0" smtClean="0"/>
              <a:t> Ted Cruz, </a:t>
            </a:r>
            <a:r>
              <a:rPr lang="en-US" dirty="0" err="1" smtClean="0"/>
              <a:t>hampir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di 3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sampel</a:t>
            </a:r>
            <a:r>
              <a:rPr lang="en-US" dirty="0" smtClean="0"/>
              <a:t>, </a:t>
            </a:r>
            <a:r>
              <a:rPr lang="en-US" dirty="0" err="1" smtClean="0"/>
              <a:t>sementara</a:t>
            </a:r>
            <a:r>
              <a:rPr lang="en-US" dirty="0" smtClean="0"/>
              <a:t> 2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sampel</a:t>
            </a:r>
            <a:r>
              <a:rPr lang="en-US" dirty="0" smtClean="0"/>
              <a:t> lain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begitu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selisih</a:t>
            </a:r>
            <a:r>
              <a:rPr lang="en-US" dirty="0" smtClean="0"/>
              <a:t> 0.04 - 0.05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25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Tahap</a:t>
            </a:r>
            <a:r>
              <a:rPr lang="en-US" dirty="0" smtClean="0"/>
              <a:t> </a:t>
            </a:r>
            <a:r>
              <a:rPr lang="en-US" dirty="0" err="1" smtClean="0"/>
              <a:t>Pemilihan</a:t>
            </a:r>
            <a:r>
              <a:rPr lang="en-US" dirty="0" smtClean="0"/>
              <a:t> </a:t>
            </a:r>
            <a:r>
              <a:rPr lang="en-US" dirty="0" err="1" smtClean="0"/>
              <a:t>Presiden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 err="1"/>
              <a:t>Setiap</a:t>
            </a:r>
            <a:r>
              <a:rPr lang="en-US" sz="1800" dirty="0"/>
              <a:t> </a:t>
            </a:r>
            <a:r>
              <a:rPr lang="en-US" sz="1800" dirty="0" err="1"/>
              <a:t>empat</a:t>
            </a:r>
            <a:r>
              <a:rPr lang="en-US" sz="1800" dirty="0"/>
              <a:t> </a:t>
            </a:r>
            <a:r>
              <a:rPr lang="en-US" sz="1800" dirty="0" err="1"/>
              <a:t>tahun</a:t>
            </a:r>
            <a:r>
              <a:rPr lang="en-US" sz="1800" dirty="0"/>
              <a:t>, </a:t>
            </a:r>
            <a:r>
              <a:rPr lang="en-US" sz="1800" dirty="0" err="1"/>
              <a:t>pemilu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presiden</a:t>
            </a:r>
            <a:r>
              <a:rPr lang="en-US" sz="1800" dirty="0"/>
              <a:t> AS </a:t>
            </a:r>
            <a:r>
              <a:rPr lang="en-US" sz="1800" dirty="0" err="1"/>
              <a:t>digelar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Selasa</a:t>
            </a:r>
            <a:r>
              <a:rPr lang="en-US" sz="1800" dirty="0"/>
              <a:t> </a:t>
            </a:r>
            <a:r>
              <a:rPr lang="en-US" sz="1800" dirty="0" err="1"/>
              <a:t>pertama</a:t>
            </a:r>
            <a:r>
              <a:rPr lang="en-US" sz="1800" dirty="0"/>
              <a:t>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Senin</a:t>
            </a:r>
            <a:r>
              <a:rPr lang="en-US" sz="1800" dirty="0"/>
              <a:t> </a:t>
            </a:r>
            <a:r>
              <a:rPr lang="en-US" sz="1800" dirty="0" err="1"/>
              <a:t>pertama</a:t>
            </a:r>
            <a:r>
              <a:rPr lang="en-US" sz="1800" dirty="0"/>
              <a:t> </a:t>
            </a:r>
            <a:r>
              <a:rPr lang="en-US" sz="1800" dirty="0" err="1"/>
              <a:t>bulan</a:t>
            </a:r>
            <a:r>
              <a:rPr lang="en-US" sz="1800" dirty="0"/>
              <a:t> November. </a:t>
            </a:r>
            <a:r>
              <a:rPr lang="en-US" sz="1800" dirty="0" err="1"/>
              <a:t>Berikut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tahapan</a:t>
            </a:r>
            <a:r>
              <a:rPr lang="en-US" sz="1800" dirty="0"/>
              <a:t> </a:t>
            </a:r>
            <a:r>
              <a:rPr lang="en-US" sz="1800" dirty="0" err="1"/>
              <a:t>pemilu</a:t>
            </a:r>
            <a:r>
              <a:rPr lang="en-US" sz="1800" dirty="0"/>
              <a:t> </a:t>
            </a:r>
            <a:r>
              <a:rPr lang="en-US" sz="1800" dirty="0" err="1"/>
              <a:t>presiden</a:t>
            </a:r>
            <a:r>
              <a:rPr lang="en-US" sz="1800" dirty="0"/>
              <a:t> Amerika </a:t>
            </a:r>
            <a:r>
              <a:rPr lang="en-US" sz="1800" dirty="0" err="1"/>
              <a:t>Serikat</a:t>
            </a:r>
            <a:r>
              <a:rPr lang="en-US" sz="1800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/>
              <a:t>Negara-</a:t>
            </a:r>
            <a:r>
              <a:rPr lang="en-US" dirty="0" err="1"/>
              <a:t>negara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</a:t>
            </a:r>
            <a:r>
              <a:rPr lang="en-US" dirty="0" err="1"/>
              <a:t>pendahuluan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kaukus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calon-calon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partai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konvensi</a:t>
            </a:r>
            <a:r>
              <a:rPr lang="en-US" dirty="0"/>
              <a:t> </a:t>
            </a:r>
            <a:r>
              <a:rPr lang="en-US" dirty="0" err="1"/>
              <a:t>nasional</a:t>
            </a:r>
            <a:endParaRPr lang="en-US" dirty="0"/>
          </a:p>
          <a:p>
            <a:pPr algn="just"/>
            <a:r>
              <a:rPr lang="en-US" dirty="0" err="1"/>
              <a:t>Konvensi</a:t>
            </a:r>
            <a:r>
              <a:rPr lang="en-US" dirty="0"/>
              <a:t> </a:t>
            </a:r>
            <a:r>
              <a:rPr lang="en-US" dirty="0" err="1"/>
              <a:t>nasional</a:t>
            </a:r>
            <a:r>
              <a:rPr lang="en-US" dirty="0"/>
              <a:t>,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ajang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calon-calon</a:t>
            </a:r>
            <a:r>
              <a:rPr lang="en-US" dirty="0"/>
              <a:t> </a:t>
            </a:r>
            <a:r>
              <a:rPr lang="en-US" dirty="0" err="1"/>
              <a:t>partai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kaukus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diseleksi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satunya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ditetapkan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presiden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Kampanye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. </a:t>
            </a:r>
            <a:r>
              <a:rPr lang="en-US" dirty="0" err="1"/>
              <a:t>Calon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partai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berkampanye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negara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memenangkan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pemilih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November.</a:t>
            </a:r>
          </a:p>
          <a:p>
            <a:pPr algn="just"/>
            <a:r>
              <a:rPr lang="en-US" dirty="0"/>
              <a:t>Electoral college.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presiden</a:t>
            </a:r>
            <a:r>
              <a:rPr lang="en-US" dirty="0"/>
              <a:t> yang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popular vote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November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memenangkan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. </a:t>
            </a:r>
            <a:r>
              <a:rPr lang="en-US" dirty="0" err="1"/>
              <a:t>Konstitusi</a:t>
            </a:r>
            <a:r>
              <a:rPr lang="en-US" dirty="0"/>
              <a:t> AS </a:t>
            </a:r>
            <a:r>
              <a:rPr lang="en-US" dirty="0" err="1"/>
              <a:t>mensyaratkan</a:t>
            </a:r>
            <a:r>
              <a:rPr lang="en-US" dirty="0"/>
              <a:t> </a:t>
            </a:r>
            <a:r>
              <a:rPr lang="en-US" dirty="0" err="1"/>
              <a:t>dilakukannya</a:t>
            </a:r>
            <a:r>
              <a:rPr lang="en-US" dirty="0"/>
              <a:t> proses Electoral college,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negara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elector (</a:t>
            </a:r>
            <a:r>
              <a:rPr lang="en-US" dirty="0" err="1"/>
              <a:t>sekelompok</a:t>
            </a:r>
            <a:r>
              <a:rPr lang="en-US" dirty="0"/>
              <a:t> orang yang </a:t>
            </a:r>
            <a:r>
              <a:rPr lang="en-US" dirty="0" err="1"/>
              <a:t>terpilih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presiden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wakilnya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popular vote </a:t>
            </a:r>
            <a:r>
              <a:rPr lang="en-US" dirty="0" err="1"/>
              <a:t>dilakukan</a:t>
            </a:r>
            <a:r>
              <a:rPr lang="en-US" dirty="0"/>
              <a:t>. Electoral college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Desember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Senin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Rabu</a:t>
            </a:r>
            <a:r>
              <a:rPr lang="en-US" dirty="0"/>
              <a:t> </a:t>
            </a:r>
            <a:r>
              <a:rPr lang="en-US" dirty="0" err="1"/>
              <a:t>minggu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915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votes </a:t>
            </a:r>
            <a:r>
              <a:rPr lang="en-US" sz="3200" dirty="0" err="1"/>
              <a:t>kandidat</a:t>
            </a:r>
            <a:r>
              <a:rPr lang="en-US" sz="3200" dirty="0"/>
              <a:t> </a:t>
            </a:r>
            <a:r>
              <a:rPr lang="en-US" sz="3200" dirty="0" smtClean="0"/>
              <a:t>Donald Trump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Evaluation </a:t>
            </a:r>
            <a:r>
              <a:rPr lang="en-US" sz="3200" dirty="0" smtClean="0"/>
              <a:t>Metrics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Model RFR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422" y="1690688"/>
            <a:ext cx="7654676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365" y="1390100"/>
            <a:ext cx="2546435" cy="24762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514" y="283058"/>
            <a:ext cx="2163286" cy="1104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25098" y="3958046"/>
            <a:ext cx="3566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Dari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kandidat</a:t>
            </a:r>
            <a:r>
              <a:rPr lang="en-US" dirty="0" smtClean="0"/>
              <a:t> Donald Trump, </a:t>
            </a:r>
            <a:r>
              <a:rPr lang="en-US" dirty="0" err="1" smtClean="0"/>
              <a:t>dari</a:t>
            </a:r>
            <a:r>
              <a:rPr lang="en-US" dirty="0" smtClean="0"/>
              <a:t> 13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sampel</a:t>
            </a:r>
            <a:r>
              <a:rPr lang="en-US" dirty="0" smtClean="0"/>
              <a:t>, 8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angka</a:t>
            </a:r>
            <a:r>
              <a:rPr lang="en-US" dirty="0" smtClean="0"/>
              <a:t> </a:t>
            </a:r>
            <a:r>
              <a:rPr lang="en-US" dirty="0" err="1" smtClean="0"/>
              <a:t>hampir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0,01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sisanya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skor</a:t>
            </a:r>
            <a:r>
              <a:rPr lang="en-US" dirty="0" smtClean="0"/>
              <a:t>  0,03-0,06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0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Prediksi</a:t>
            </a:r>
            <a:r>
              <a:rPr lang="en-US" sz="3200" dirty="0" smtClean="0"/>
              <a:t> Votes  Donald Trump di Negara </a:t>
            </a:r>
            <a:r>
              <a:rPr lang="en-US" sz="3200" dirty="0" err="1" smtClean="0"/>
              <a:t>Bagian</a:t>
            </a:r>
            <a:r>
              <a:rPr lang="en-US" sz="3200" dirty="0" smtClean="0"/>
              <a:t> yang </a:t>
            </a:r>
            <a:r>
              <a:rPr lang="en-US" sz="3200" dirty="0" err="1" smtClean="0"/>
              <a:t>belum</a:t>
            </a:r>
            <a:r>
              <a:rPr lang="en-US" sz="3200" dirty="0" smtClean="0"/>
              <a:t> </a:t>
            </a:r>
            <a:r>
              <a:rPr lang="en-US" sz="3200" dirty="0" err="1" smtClean="0"/>
              <a:t>memiliki</a:t>
            </a:r>
            <a:r>
              <a:rPr lang="en-US" sz="3200" dirty="0" smtClean="0"/>
              <a:t> </a:t>
            </a:r>
            <a:r>
              <a:rPr lang="en-US" sz="3200" dirty="0" err="1" smtClean="0"/>
              <a:t>suara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217" y="1988595"/>
            <a:ext cx="4511970" cy="3729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638" y="1988595"/>
            <a:ext cx="2421113" cy="10479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2423" y="3370217"/>
            <a:ext cx="4454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Ketiga</a:t>
            </a:r>
            <a:r>
              <a:rPr lang="en-US" dirty="0" smtClean="0"/>
              <a:t> Negara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kandidat</a:t>
            </a:r>
            <a:r>
              <a:rPr lang="en-US" dirty="0" smtClean="0"/>
              <a:t> Donald Trump. Dan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sebelumnya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pembanding</a:t>
            </a:r>
            <a:r>
              <a:rPr lang="en-US" dirty="0" smtClean="0"/>
              <a:t> </a:t>
            </a:r>
            <a:r>
              <a:rPr lang="en-US" dirty="0" err="1" smtClean="0"/>
              <a:t>seberapa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model yang </a:t>
            </a:r>
            <a:r>
              <a:rPr lang="en-US" dirty="0" err="1" smtClean="0"/>
              <a:t>dipakai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votes </a:t>
            </a:r>
            <a:r>
              <a:rPr lang="en-US" sz="3200" dirty="0" err="1"/>
              <a:t>kandidat</a:t>
            </a:r>
            <a:r>
              <a:rPr lang="en-US" sz="3200" dirty="0"/>
              <a:t> Donald Trump</a:t>
            </a:r>
            <a:br>
              <a:rPr lang="en-US" sz="3200" dirty="0"/>
            </a:b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Evaluation Metrics </a:t>
            </a:r>
            <a:r>
              <a:rPr lang="en-US" sz="3200" dirty="0" err="1"/>
              <a:t>dengan</a:t>
            </a:r>
            <a:r>
              <a:rPr lang="en-US" sz="3200" dirty="0"/>
              <a:t> Model </a:t>
            </a:r>
            <a:r>
              <a:rPr lang="en-US" sz="3200" dirty="0" smtClean="0"/>
              <a:t>LASSO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835" y="1825625"/>
            <a:ext cx="8292172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581635" cy="1609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02040"/>
            <a:ext cx="2283823" cy="11241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003074"/>
            <a:ext cx="2581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Model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dipilih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jauh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aktual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4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votes </a:t>
            </a:r>
            <a:r>
              <a:rPr lang="en-US" sz="3200" dirty="0" err="1"/>
              <a:t>kandidat</a:t>
            </a:r>
            <a:r>
              <a:rPr lang="en-US" sz="3200" dirty="0"/>
              <a:t> Donald Trump</a:t>
            </a:r>
            <a:br>
              <a:rPr lang="en-US" sz="3200" dirty="0"/>
            </a:b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Evaluation Metrics </a:t>
            </a:r>
            <a:r>
              <a:rPr lang="en-US" sz="3200" dirty="0" err="1"/>
              <a:t>dengan</a:t>
            </a:r>
            <a:r>
              <a:rPr lang="en-US" sz="3200" dirty="0"/>
              <a:t> Model LASSO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094" y="1917065"/>
            <a:ext cx="8166706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74" y="1917065"/>
            <a:ext cx="2648320" cy="16004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4" y="3743864"/>
            <a:ext cx="2565054" cy="12592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774" y="5003073"/>
            <a:ext cx="2565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Lasso, Model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aktual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7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Future Predict Donald Trump 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808" y="2075951"/>
            <a:ext cx="5457593" cy="4429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699" y="2143152"/>
            <a:ext cx="3519935" cy="197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7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03520" y="2769326"/>
            <a:ext cx="1201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203" y="1619793"/>
            <a:ext cx="8107227" cy="4557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64" y="4582044"/>
            <a:ext cx="1633551" cy="1594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4729" y="4582043"/>
            <a:ext cx="77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Alaska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323" y="1619792"/>
            <a:ext cx="1124107" cy="10478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922" y="409433"/>
            <a:ext cx="10312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US Election 2016 Primaries Result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415" y="5270990"/>
            <a:ext cx="1278291" cy="9059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3094" y="5238406"/>
            <a:ext cx="679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Hawaii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7741" y="1619794"/>
            <a:ext cx="2381859" cy="455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5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Persentase</a:t>
            </a:r>
            <a:r>
              <a:rPr lang="en-US" dirty="0" smtClean="0"/>
              <a:t> vote Democrat vs Republican</a:t>
            </a:r>
            <a:r>
              <a:rPr lang="id-ID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215" y="1905788"/>
            <a:ext cx="4094368" cy="4551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029" y="1905788"/>
            <a:ext cx="3258005" cy="1086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029" y="3099538"/>
            <a:ext cx="3848637" cy="1638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029" y="4738067"/>
            <a:ext cx="3686689" cy="15527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8134920" y="6000840"/>
              <a:ext cx="56304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9080" y="5937120"/>
                <a:ext cx="594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8349120" y="4393440"/>
              <a:ext cx="581040" cy="18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33280" y="4330080"/>
                <a:ext cx="612720" cy="1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200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Autofit/>
          </a:bodyPr>
          <a:lstStyle/>
          <a:p>
            <a:r>
              <a:rPr lang="en-US" sz="3600" dirty="0" err="1"/>
              <a:t>K</a:t>
            </a:r>
            <a:r>
              <a:rPr lang="en-US" sz="3600" dirty="0" err="1" smtClean="0"/>
              <a:t>andidat</a:t>
            </a:r>
            <a:r>
              <a:rPr lang="en-US" sz="3600" dirty="0" smtClean="0"/>
              <a:t> </a:t>
            </a:r>
            <a:r>
              <a:rPr lang="en-US" sz="3600" dirty="0" err="1" smtClean="0"/>
              <a:t>dengan</a:t>
            </a:r>
            <a:r>
              <a:rPr lang="en-US" sz="3600" dirty="0" smtClean="0"/>
              <a:t> voting </a:t>
            </a:r>
            <a:r>
              <a:rPr lang="en-US" sz="3600" dirty="0" err="1" smtClean="0"/>
              <a:t>terbesar</a:t>
            </a:r>
            <a:r>
              <a:rPr lang="en-US" sz="3600" dirty="0" smtClean="0"/>
              <a:t> </a:t>
            </a:r>
            <a:r>
              <a:rPr lang="en-US" sz="3600" dirty="0" err="1" smtClean="0"/>
              <a:t>dari</a:t>
            </a:r>
            <a:r>
              <a:rPr lang="en-US" sz="3600" dirty="0" smtClean="0"/>
              <a:t> </a:t>
            </a:r>
            <a:r>
              <a:rPr lang="id-ID" sz="3600" dirty="0" smtClean="0"/>
              <a:t/>
            </a:r>
            <a:br>
              <a:rPr lang="id-ID" sz="3600" dirty="0" smtClean="0"/>
            </a:br>
            <a:r>
              <a:rPr lang="en-US" sz="3600" dirty="0" err="1" smtClean="0"/>
              <a:t>masing-masing</a:t>
            </a:r>
            <a:r>
              <a:rPr lang="en-US" sz="3600" dirty="0" smtClean="0"/>
              <a:t> </a:t>
            </a:r>
            <a:r>
              <a:rPr lang="en-US" sz="3600" dirty="0" err="1" smtClean="0"/>
              <a:t>Partai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555" y="1825626"/>
            <a:ext cx="328953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6"/>
            <a:ext cx="2935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48451" y="1920505"/>
            <a:ext cx="3605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21 Features demographics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 Features primary dataset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039" y="1920505"/>
            <a:ext cx="1495634" cy="1428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0505"/>
            <a:ext cx="1657581" cy="3448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039" y="4250791"/>
            <a:ext cx="7935432" cy="9335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62039" y="3775166"/>
            <a:ext cx="330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Demographics Dictionary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759400" y="3170160"/>
              <a:ext cx="1045080" cy="36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3560" y="3106440"/>
                <a:ext cx="1076760" cy="16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422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2913016"/>
            <a:ext cx="2299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smtClean="0"/>
              <a:t>ANALYSIS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9469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160827" cy="791322"/>
          </a:xfrm>
        </p:spPr>
        <p:txBody>
          <a:bodyPr/>
          <a:lstStyle/>
          <a:p>
            <a:r>
              <a:rPr lang="en-US" dirty="0" smtClean="0"/>
              <a:t>Republican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56448"/>
            <a:ext cx="9311406" cy="4670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795" y="5930537"/>
            <a:ext cx="6644051" cy="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8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1118</Words>
  <Application>Microsoft Office PowerPoint</Application>
  <PresentationFormat>Widescreen</PresentationFormat>
  <Paragraphs>71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US ELECTION CANDIDATE PREDICT &amp; ANALYSIS</vt:lpstr>
      <vt:lpstr>InterMezzo</vt:lpstr>
      <vt:lpstr>Tahap Pemilihan Presiden Setiap empat tahun, pemilu untuk presiden AS digelar pada Selasa pertama setelah Senin pertama bulan November. Berikut adalah tahapan pemilu presiden Amerika Serikat:</vt:lpstr>
      <vt:lpstr>PowerPoint Presentation</vt:lpstr>
      <vt:lpstr>Persentase vote Democrat vs Republican </vt:lpstr>
      <vt:lpstr>Kandidat dengan voting terbesar dari  masing-masing Partai</vt:lpstr>
      <vt:lpstr>DataSet</vt:lpstr>
      <vt:lpstr>PowerPoint Presentation</vt:lpstr>
      <vt:lpstr>Republican</vt:lpstr>
      <vt:lpstr>Democrat</vt:lpstr>
      <vt:lpstr>Republican based state dengan suara mayoritas </vt:lpstr>
      <vt:lpstr>Democrat based state dengan suara mayoritas </vt:lpstr>
      <vt:lpstr>Hillary Clinton percentage of White and Unemployment</vt:lpstr>
      <vt:lpstr>Hillary Clinton percentage of White vs Female</vt:lpstr>
      <vt:lpstr>Hillary Clinton Bachelors and Income based State</vt:lpstr>
      <vt:lpstr>Donald Trump Percentage of White and Female</vt:lpstr>
      <vt:lpstr>Donald Trump Percentage of White vs Latino</vt:lpstr>
      <vt:lpstr>Donald Trump Percentage of White and Unemployment</vt:lpstr>
      <vt:lpstr>Fraction of Votes by State based on income, Education, and ethnicity:</vt:lpstr>
      <vt:lpstr>PowerPoint Presentation</vt:lpstr>
      <vt:lpstr>Votes Berdasarkan % Fraction votes setiap state</vt:lpstr>
      <vt:lpstr>Votes berdasarkan % suara Nasional</vt:lpstr>
      <vt:lpstr>Analisa Dari visualisasi based on income, Education, and ethnicity:</vt:lpstr>
      <vt:lpstr>Kesimpulan Votes berdasarkan suara Nasional</vt:lpstr>
      <vt:lpstr>PowerPoint Presentation</vt:lpstr>
      <vt:lpstr>Perbandingan Per Model Berdasarkan Nilai prediksi dan nilai aktual</vt:lpstr>
      <vt:lpstr>PowerPoint Presentation</vt:lpstr>
      <vt:lpstr>Train Akurasi score 2 kandidat Republican</vt:lpstr>
      <vt:lpstr>Hasil Prediksi votes kandidat Ted Cruz dan nilai Evaluation Metrics dengan model RFR</vt:lpstr>
      <vt:lpstr>Hasil Prediksi votes kandidat Donald Trump dan nilai Evaluation Metrics dengan Model RFR</vt:lpstr>
      <vt:lpstr>Prediksi Votes  Donald Trump di Negara Bagian yang belum memiliki suara</vt:lpstr>
      <vt:lpstr>Hasil Prediksi votes kandidat Donald Trump dan nilai Evaluation Metrics dengan Model LASSO</vt:lpstr>
      <vt:lpstr>Hasil Prediksi votes kandidat Donald Trump dan nilai Evaluation Metrics dengan Model LASSO</vt:lpstr>
      <vt:lpstr>Future Predict Donald Trump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M</dc:creator>
  <cp:lastModifiedBy>Adam M</cp:lastModifiedBy>
  <cp:revision>44</cp:revision>
  <dcterms:created xsi:type="dcterms:W3CDTF">2020-03-02T08:54:51Z</dcterms:created>
  <dcterms:modified xsi:type="dcterms:W3CDTF">2020-03-10T02:54:08Z</dcterms:modified>
</cp:coreProperties>
</file>